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33"/>
  </p:notesMasterIdLst>
  <p:handoutMasterIdLst>
    <p:handoutMasterId r:id="rId34"/>
  </p:handoutMasterIdLst>
  <p:sldIdLst>
    <p:sldId id="256" r:id="rId2"/>
    <p:sldId id="257" r:id="rId3"/>
    <p:sldId id="258" r:id="rId4"/>
    <p:sldId id="352" r:id="rId5"/>
    <p:sldId id="445" r:id="rId6"/>
    <p:sldId id="417" r:id="rId7"/>
    <p:sldId id="446" r:id="rId8"/>
    <p:sldId id="444" r:id="rId9"/>
    <p:sldId id="339" r:id="rId10"/>
    <p:sldId id="338" r:id="rId11"/>
    <p:sldId id="296" r:id="rId12"/>
    <p:sldId id="298" r:id="rId13"/>
    <p:sldId id="330" r:id="rId14"/>
    <p:sldId id="332" r:id="rId15"/>
    <p:sldId id="333" r:id="rId16"/>
    <p:sldId id="335" r:id="rId17"/>
    <p:sldId id="453" r:id="rId18"/>
    <p:sldId id="340" r:id="rId19"/>
    <p:sldId id="341" r:id="rId20"/>
    <p:sldId id="454" r:id="rId21"/>
    <p:sldId id="351" r:id="rId22"/>
    <p:sldId id="347" r:id="rId23"/>
    <p:sldId id="447" r:id="rId24"/>
    <p:sldId id="449" r:id="rId25"/>
    <p:sldId id="450" r:id="rId26"/>
    <p:sldId id="451" r:id="rId27"/>
    <p:sldId id="433" r:id="rId28"/>
    <p:sldId id="345" r:id="rId29"/>
    <p:sldId id="346" r:id="rId30"/>
    <p:sldId id="434" r:id="rId31"/>
    <p:sldId id="416" r:id="rId3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5805" autoAdjust="0"/>
  </p:normalViewPr>
  <p:slideViewPr>
    <p:cSldViewPr>
      <p:cViewPr varScale="1">
        <p:scale>
          <a:sx n="84" d="100"/>
          <a:sy n="84" d="100"/>
        </p:scale>
        <p:origin x="17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4A1523-5860-4DBF-85E1-98E13835CB33}" type="datetimeFigureOut">
              <a:rPr lang="zh-TW" altLang="en-US" smtClean="0"/>
              <a:pPr/>
              <a:t>2020/7/13</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E6FC74-3F0A-419B-B1D8-CF3AA79506E3}" type="slidenum">
              <a:rPr lang="zh-TW" altLang="en-US" smtClean="0"/>
              <a:pPr/>
              <a:t>‹#›</a:t>
            </a:fld>
            <a:endParaRPr lang="zh-TW" altLang="en-US"/>
          </a:p>
        </p:txBody>
      </p:sp>
    </p:spTree>
    <p:extLst>
      <p:ext uri="{BB962C8B-B14F-4D97-AF65-F5344CB8AC3E}">
        <p14:creationId xmlns:p14="http://schemas.microsoft.com/office/powerpoint/2010/main" val="3470489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16A37D-B028-4C2C-8813-42DC879FF1FE}" type="datetimeFigureOut">
              <a:rPr lang="zh-TW" altLang="en-US" smtClean="0"/>
              <a:pPr/>
              <a:t>2020/7/13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C9E472-53AD-47B3-95F3-405C21010239}" type="slidenum">
              <a:rPr lang="zh-TW" altLang="en-US" smtClean="0"/>
              <a:pPr/>
              <a:t>‹#›</a:t>
            </a:fld>
            <a:endParaRPr lang="zh-TW" altLang="en-US"/>
          </a:p>
        </p:txBody>
      </p:sp>
    </p:spTree>
    <p:extLst>
      <p:ext uri="{BB962C8B-B14F-4D97-AF65-F5344CB8AC3E}">
        <p14:creationId xmlns:p14="http://schemas.microsoft.com/office/powerpoint/2010/main" val="2490585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C9E472-53AD-47B3-95F3-405C21010239}" type="slidenum">
              <a:rPr lang="zh-TW" altLang="en-US" smtClean="0"/>
              <a:pPr/>
              <a:t>0</a:t>
            </a:fld>
            <a:endParaRPr lang="zh-TW" altLang="en-US"/>
          </a:p>
        </p:txBody>
      </p:sp>
    </p:spTree>
    <p:extLst>
      <p:ext uri="{BB962C8B-B14F-4D97-AF65-F5344CB8AC3E}">
        <p14:creationId xmlns:p14="http://schemas.microsoft.com/office/powerpoint/2010/main" val="229954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計算各個點之間的</a:t>
            </a:r>
            <a:r>
              <a:rPr lang="en-US" altLang="zh-TW" sz="1200" b="0" i="0" kern="1200" dirty="0">
                <a:solidFill>
                  <a:schemeClr val="tx1"/>
                </a:solidFill>
                <a:effectLst/>
                <a:latin typeface="+mn-lt"/>
                <a:ea typeface="+mn-ea"/>
                <a:cs typeface="+mn-cs"/>
              </a:rPr>
              <a:t>Euclidean distance</a:t>
            </a:r>
            <a:endParaRPr lang="zh-TW" altLang="en-US" dirty="0"/>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12</a:t>
            </a:fld>
            <a:endParaRPr lang="zh-CN" altLang="en-US"/>
          </a:p>
        </p:txBody>
      </p:sp>
    </p:spTree>
    <p:extLst>
      <p:ext uri="{BB962C8B-B14F-4D97-AF65-F5344CB8AC3E}">
        <p14:creationId xmlns:p14="http://schemas.microsoft.com/office/powerpoint/2010/main" val="84457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計算各個點之間的</a:t>
            </a:r>
            <a:r>
              <a:rPr lang="en-US" altLang="zh-TW" sz="1200" b="0" i="0" kern="1200" dirty="0">
                <a:solidFill>
                  <a:schemeClr val="tx1"/>
                </a:solidFill>
                <a:effectLst/>
                <a:latin typeface="+mn-lt"/>
                <a:ea typeface="+mn-ea"/>
                <a:cs typeface="+mn-cs"/>
              </a:rPr>
              <a:t>Euclidean distance</a:t>
            </a:r>
            <a:endParaRPr lang="zh-TW" altLang="en-US" dirty="0"/>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13</a:t>
            </a:fld>
            <a:endParaRPr lang="zh-CN" altLang="en-US"/>
          </a:p>
        </p:txBody>
      </p:sp>
    </p:spTree>
    <p:extLst>
      <p:ext uri="{BB962C8B-B14F-4D97-AF65-F5344CB8AC3E}">
        <p14:creationId xmlns:p14="http://schemas.microsoft.com/office/powerpoint/2010/main" val="89938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計算各個點之間的</a:t>
            </a:r>
            <a:r>
              <a:rPr lang="en-US" altLang="zh-TW" sz="1200" b="0" i="0" kern="1200" dirty="0">
                <a:solidFill>
                  <a:schemeClr val="tx1"/>
                </a:solidFill>
                <a:effectLst/>
                <a:latin typeface="+mn-lt"/>
                <a:ea typeface="+mn-ea"/>
                <a:cs typeface="+mn-cs"/>
              </a:rPr>
              <a:t>Euclidean distance</a:t>
            </a:r>
            <a:endParaRPr lang="zh-TW" altLang="en-US" dirty="0"/>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14</a:t>
            </a:fld>
            <a:endParaRPr lang="zh-CN" altLang="en-US"/>
          </a:p>
        </p:txBody>
      </p:sp>
    </p:spTree>
    <p:extLst>
      <p:ext uri="{BB962C8B-B14F-4D97-AF65-F5344CB8AC3E}">
        <p14:creationId xmlns:p14="http://schemas.microsoft.com/office/powerpoint/2010/main" val="1873027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15</a:t>
            </a:fld>
            <a:endParaRPr lang="zh-CN" altLang="en-US"/>
          </a:p>
        </p:txBody>
      </p:sp>
    </p:spTree>
    <p:extLst>
      <p:ext uri="{BB962C8B-B14F-4D97-AF65-F5344CB8AC3E}">
        <p14:creationId xmlns:p14="http://schemas.microsoft.com/office/powerpoint/2010/main" val="87247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16</a:t>
            </a:fld>
            <a:endParaRPr lang="zh-TW" altLang="en-US"/>
          </a:p>
        </p:txBody>
      </p:sp>
    </p:spTree>
    <p:extLst>
      <p:ext uri="{BB962C8B-B14F-4D97-AF65-F5344CB8AC3E}">
        <p14:creationId xmlns:p14="http://schemas.microsoft.com/office/powerpoint/2010/main" val="3302337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US" altLang="zh-TW" sz="1200" dirty="0">
              <a:solidFill>
                <a:schemeClr val="bg1"/>
              </a:solidFill>
              <a:latin typeface="proxima-nova"/>
            </a:endParaRP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17</a:t>
            </a:fld>
            <a:endParaRPr lang="zh-CN" altLang="en-US"/>
          </a:p>
        </p:txBody>
      </p:sp>
    </p:spTree>
    <p:extLst>
      <p:ext uri="{BB962C8B-B14F-4D97-AF65-F5344CB8AC3E}">
        <p14:creationId xmlns:p14="http://schemas.microsoft.com/office/powerpoint/2010/main" val="141738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18</a:t>
            </a:fld>
            <a:endParaRPr lang="zh-CN" altLang="en-US"/>
          </a:p>
        </p:txBody>
      </p:sp>
    </p:spTree>
    <p:extLst>
      <p:ext uri="{BB962C8B-B14F-4D97-AF65-F5344CB8AC3E}">
        <p14:creationId xmlns:p14="http://schemas.microsoft.com/office/powerpoint/2010/main" val="369451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現在就有的方法會把全部的檔案上傳到雲端，這樣會非常的廢時，如果是重複更改資料上傳</a:t>
            </a:r>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19</a:t>
            </a:fld>
            <a:endParaRPr lang="zh-TW" altLang="en-US"/>
          </a:p>
        </p:txBody>
      </p:sp>
    </p:spTree>
    <p:extLst>
      <p:ext uri="{BB962C8B-B14F-4D97-AF65-F5344CB8AC3E}">
        <p14:creationId xmlns:p14="http://schemas.microsoft.com/office/powerpoint/2010/main" val="958622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20</a:t>
            </a:fld>
            <a:endParaRPr lang="zh-CN" altLang="en-US"/>
          </a:p>
        </p:txBody>
      </p:sp>
    </p:spTree>
    <p:extLst>
      <p:ext uri="{BB962C8B-B14F-4D97-AF65-F5344CB8AC3E}">
        <p14:creationId xmlns:p14="http://schemas.microsoft.com/office/powerpoint/2010/main" val="262192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21</a:t>
            </a:fld>
            <a:endParaRPr lang="zh-CN" altLang="en-US"/>
          </a:p>
        </p:txBody>
      </p:sp>
    </p:spTree>
    <p:extLst>
      <p:ext uri="{BB962C8B-B14F-4D97-AF65-F5344CB8AC3E}">
        <p14:creationId xmlns:p14="http://schemas.microsoft.com/office/powerpoint/2010/main" val="176110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使用實例的決策管理</a:t>
            </a:r>
          </a:p>
        </p:txBody>
      </p:sp>
      <p:sp>
        <p:nvSpPr>
          <p:cNvPr id="4" name="投影片編號版面配置區 3"/>
          <p:cNvSpPr>
            <a:spLocks noGrp="1"/>
          </p:cNvSpPr>
          <p:nvPr>
            <p:ph type="sldNum" sz="quarter" idx="10"/>
          </p:nvPr>
        </p:nvSpPr>
        <p:spPr/>
        <p:txBody>
          <a:bodyPr/>
          <a:lstStyle/>
          <a:p>
            <a:fld id="{2AC9E472-53AD-47B3-95F3-405C21010239}" type="slidenum">
              <a:rPr lang="zh-TW" altLang="en-US" smtClean="0"/>
              <a:pPr/>
              <a:t>1</a:t>
            </a:fld>
            <a:endParaRPr lang="zh-TW" altLang="en-US"/>
          </a:p>
        </p:txBody>
      </p:sp>
    </p:spTree>
    <p:extLst>
      <p:ext uri="{BB962C8B-B14F-4D97-AF65-F5344CB8AC3E}">
        <p14:creationId xmlns:p14="http://schemas.microsoft.com/office/powerpoint/2010/main" val="402950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23</a:t>
            </a:fld>
            <a:endParaRPr lang="zh-CN" altLang="en-US"/>
          </a:p>
        </p:txBody>
      </p:sp>
    </p:spTree>
    <p:extLst>
      <p:ext uri="{BB962C8B-B14F-4D97-AF65-F5344CB8AC3E}">
        <p14:creationId xmlns:p14="http://schemas.microsoft.com/office/powerpoint/2010/main" val="3581573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24</a:t>
            </a:fld>
            <a:endParaRPr lang="zh-CN" altLang="en-US"/>
          </a:p>
        </p:txBody>
      </p:sp>
    </p:spTree>
    <p:extLst>
      <p:ext uri="{BB962C8B-B14F-4D97-AF65-F5344CB8AC3E}">
        <p14:creationId xmlns:p14="http://schemas.microsoft.com/office/powerpoint/2010/main" val="373715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lang="en-US" altLang="zh-TW" sz="1200" dirty="0">
                <a:solidFill>
                  <a:schemeClr val="bg1"/>
                </a:solidFill>
                <a:latin typeface="proxima-nova"/>
              </a:rPr>
              <a:t>Any reasonable object tracking algorithm needs to be able to handle when an object has been lost, disappeared, or left the field of view.</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25</a:t>
            </a:fld>
            <a:endParaRPr lang="zh-CN" altLang="en-US"/>
          </a:p>
        </p:txBody>
      </p:sp>
    </p:spTree>
    <p:extLst>
      <p:ext uri="{BB962C8B-B14F-4D97-AF65-F5344CB8AC3E}">
        <p14:creationId xmlns:p14="http://schemas.microsoft.com/office/powerpoint/2010/main" val="2794131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US" altLang="zh-TW" sz="1200" dirty="0">
              <a:solidFill>
                <a:schemeClr val="bg1"/>
              </a:solidFill>
              <a:latin typeface="proxima-nova"/>
            </a:endParaRP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27</a:t>
            </a:fld>
            <a:endParaRPr lang="zh-CN" altLang="en-US"/>
          </a:p>
        </p:txBody>
      </p:sp>
    </p:spTree>
    <p:extLst>
      <p:ext uri="{BB962C8B-B14F-4D97-AF65-F5344CB8AC3E}">
        <p14:creationId xmlns:p14="http://schemas.microsoft.com/office/powerpoint/2010/main" val="1079610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endParaRPr lang="en-US" altLang="zh-TW" sz="1200" dirty="0">
              <a:solidFill>
                <a:schemeClr val="bg1"/>
              </a:solidFill>
              <a:latin typeface="proxima-nova"/>
            </a:endParaRP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28</a:t>
            </a:fld>
            <a:endParaRPr lang="zh-CN" altLang="en-US"/>
          </a:p>
        </p:txBody>
      </p:sp>
    </p:spTree>
    <p:extLst>
      <p:ext uri="{BB962C8B-B14F-4D97-AF65-F5344CB8AC3E}">
        <p14:creationId xmlns:p14="http://schemas.microsoft.com/office/powerpoint/2010/main" val="1082365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u="none" strike="noStrike" kern="1200" baseline="0" dirty="0">
              <a:solidFill>
                <a:schemeClr val="tx1"/>
              </a:solidFill>
              <a:latin typeface="+mn-lt"/>
              <a:ea typeface="+mn-ea"/>
              <a:cs typeface="+mn-cs"/>
            </a:endParaRPr>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30</a:t>
            </a:fld>
            <a:endParaRPr lang="zh-TW" altLang="en-US"/>
          </a:p>
        </p:txBody>
      </p:sp>
    </p:spTree>
    <p:extLst>
      <p:ext uri="{BB962C8B-B14F-4D97-AF65-F5344CB8AC3E}">
        <p14:creationId xmlns:p14="http://schemas.microsoft.com/office/powerpoint/2010/main" val="260382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現在就有的方法會把全部的檔案上傳到雲端，這樣會非常的廢時，如果是重複更改資料上傳</a:t>
            </a:r>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3</a:t>
            </a:fld>
            <a:endParaRPr lang="zh-TW" altLang="en-US"/>
          </a:p>
        </p:txBody>
      </p:sp>
    </p:spTree>
    <p:extLst>
      <p:ext uri="{BB962C8B-B14F-4D97-AF65-F5344CB8AC3E}">
        <p14:creationId xmlns:p14="http://schemas.microsoft.com/office/powerpoint/2010/main" val="3930648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4</a:t>
            </a:fld>
            <a:endParaRPr lang="zh-TW" altLang="en-US"/>
          </a:p>
        </p:txBody>
      </p:sp>
    </p:spTree>
    <p:extLst>
      <p:ext uri="{BB962C8B-B14F-4D97-AF65-F5344CB8AC3E}">
        <p14:creationId xmlns:p14="http://schemas.microsoft.com/office/powerpoint/2010/main" val="220044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OpenCV </a:t>
            </a:r>
            <a:r>
              <a:rPr lang="zh-TW" altLang="en-US" dirty="0"/>
              <a:t>影像辨識的套件</a:t>
            </a:r>
            <a:endParaRPr lang="en-US" altLang="zh-TW" dirty="0"/>
          </a:p>
          <a:p>
            <a:r>
              <a:rPr lang="en-US" altLang="zh-TW" dirty="0" err="1"/>
              <a:t>Dlib</a:t>
            </a:r>
            <a:r>
              <a:rPr lang="en-US" altLang="zh-TW" dirty="0"/>
              <a:t> machine learning</a:t>
            </a:r>
            <a:r>
              <a:rPr lang="zh-TW" altLang="en-US" dirty="0"/>
              <a:t>的套件</a:t>
            </a:r>
            <a:endParaRPr lang="en-US" altLang="zh-TW" dirty="0"/>
          </a:p>
          <a:p>
            <a:r>
              <a:rPr lang="en-US" altLang="zh-TW" dirty="0" err="1"/>
              <a:t>Imutils</a:t>
            </a:r>
            <a:r>
              <a:rPr lang="en-US" altLang="zh-TW" dirty="0"/>
              <a:t> </a:t>
            </a:r>
            <a:r>
              <a:rPr lang="zh-TW" altLang="en-US" dirty="0"/>
              <a:t>攝像頭提取</a:t>
            </a:r>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6</a:t>
            </a:fld>
            <a:endParaRPr lang="zh-TW" altLang="en-US"/>
          </a:p>
        </p:txBody>
      </p:sp>
    </p:spTree>
    <p:extLst>
      <p:ext uri="{BB962C8B-B14F-4D97-AF65-F5344CB8AC3E}">
        <p14:creationId xmlns:p14="http://schemas.microsoft.com/office/powerpoint/2010/main" val="117112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現在就有的方法會把全部的檔案上傳到雲端，這樣會非常的廢時，如果是重複更改資料上傳</a:t>
            </a:r>
          </a:p>
        </p:txBody>
      </p:sp>
      <p:sp>
        <p:nvSpPr>
          <p:cNvPr id="4" name="投影片編號版面配置區 3"/>
          <p:cNvSpPr>
            <a:spLocks noGrp="1"/>
          </p:cNvSpPr>
          <p:nvPr>
            <p:ph type="sldNum" sz="quarter" idx="5"/>
          </p:nvPr>
        </p:nvSpPr>
        <p:spPr/>
        <p:txBody>
          <a:bodyPr/>
          <a:lstStyle/>
          <a:p>
            <a:fld id="{2AC9E472-53AD-47B3-95F3-405C21010239}" type="slidenum">
              <a:rPr lang="zh-TW" altLang="en-US" smtClean="0"/>
              <a:pPr/>
              <a:t>7</a:t>
            </a:fld>
            <a:endParaRPr lang="zh-TW" altLang="en-US"/>
          </a:p>
        </p:txBody>
      </p:sp>
    </p:spTree>
    <p:extLst>
      <p:ext uri="{BB962C8B-B14F-4D97-AF65-F5344CB8AC3E}">
        <p14:creationId xmlns:p14="http://schemas.microsoft.com/office/powerpoint/2010/main" val="282152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它的功用就是要抓到</a:t>
            </a:r>
            <a:r>
              <a:rPr lang="en-US" altLang="zh-TW" sz="1200" b="0" i="0" kern="1200" dirty="0">
                <a:solidFill>
                  <a:schemeClr val="tx1"/>
                </a:solidFill>
                <a:effectLst/>
                <a:latin typeface="+mn-lt"/>
                <a:ea typeface="+mn-ea"/>
                <a:cs typeface="+mn-cs"/>
              </a:rPr>
              <a:t>image </a:t>
            </a:r>
            <a:r>
              <a:rPr lang="zh-TW" altLang="en-US" sz="1200" b="0" i="0" kern="1200" dirty="0">
                <a:solidFill>
                  <a:schemeClr val="tx1"/>
                </a:solidFill>
                <a:effectLst/>
                <a:latin typeface="+mn-lt"/>
                <a:ea typeface="+mn-ea"/>
                <a:cs typeface="+mn-cs"/>
              </a:rPr>
              <a:t>內哪裡</a:t>
            </a:r>
            <a:r>
              <a:rPr lang="en-US" altLang="zh-TW" sz="1200" b="0" i="0" kern="1200" dirty="0">
                <a:solidFill>
                  <a:schemeClr val="tx1"/>
                </a:solidFill>
                <a:effectLst/>
                <a:latin typeface="+mn-lt"/>
                <a:ea typeface="+mn-ea"/>
                <a:cs typeface="+mn-cs"/>
              </a:rPr>
              <a:t>(bounding box regression)</a:t>
            </a:r>
            <a:r>
              <a:rPr lang="zh-TW" altLang="en-US" sz="1200" b="0" i="0" kern="1200" dirty="0">
                <a:solidFill>
                  <a:schemeClr val="tx1"/>
                </a:solidFill>
                <a:effectLst/>
                <a:latin typeface="+mn-lt"/>
                <a:ea typeface="+mn-ea"/>
                <a:cs typeface="+mn-cs"/>
              </a:rPr>
              <a:t>有哪種物件</a:t>
            </a:r>
            <a:r>
              <a:rPr lang="en-US" altLang="zh-TW" sz="1200" b="0" i="0" kern="1200" dirty="0">
                <a:solidFill>
                  <a:schemeClr val="tx1"/>
                </a:solidFill>
                <a:effectLst/>
                <a:latin typeface="+mn-lt"/>
                <a:ea typeface="+mn-ea"/>
                <a:cs typeface="+mn-cs"/>
              </a:rPr>
              <a:t>(classification)</a:t>
            </a: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而追蹤器要做的事呢基本上就是判斷前後</a:t>
            </a:r>
            <a:r>
              <a:rPr lang="en-US" altLang="zh-TW" sz="1200" b="0" i="0" kern="1200" dirty="0">
                <a:solidFill>
                  <a:schemeClr val="tx1"/>
                </a:solidFill>
                <a:effectLst/>
                <a:latin typeface="+mn-lt"/>
                <a:ea typeface="+mn-ea"/>
                <a:cs typeface="+mn-cs"/>
              </a:rPr>
              <a:t>frame </a:t>
            </a:r>
            <a:r>
              <a:rPr lang="zh-TW" altLang="en-US" sz="1200" b="0" i="0" kern="1200" dirty="0">
                <a:solidFill>
                  <a:schemeClr val="tx1"/>
                </a:solidFill>
                <a:effectLst/>
                <a:latin typeface="+mn-lt"/>
                <a:ea typeface="+mn-ea"/>
                <a:cs typeface="+mn-cs"/>
              </a:rPr>
              <a:t>抓到的</a:t>
            </a:r>
            <a:r>
              <a:rPr lang="en-US" altLang="zh-TW" sz="1200" b="0" i="0" kern="1200" dirty="0">
                <a:solidFill>
                  <a:schemeClr val="tx1"/>
                </a:solidFill>
                <a:effectLst/>
                <a:latin typeface="+mn-lt"/>
                <a:ea typeface="+mn-ea"/>
                <a:cs typeface="+mn-cs"/>
              </a:rPr>
              <a:t>object </a:t>
            </a:r>
            <a:r>
              <a:rPr lang="zh-TW" altLang="en-US" sz="1200" b="0" i="0" kern="1200" dirty="0">
                <a:solidFill>
                  <a:schemeClr val="tx1"/>
                </a:solidFill>
                <a:effectLst/>
                <a:latin typeface="+mn-lt"/>
                <a:ea typeface="+mn-ea"/>
                <a:cs typeface="+mn-cs"/>
              </a:rPr>
              <a:t>是否屬於同一個，若是則</a:t>
            </a:r>
            <a:r>
              <a:rPr lang="en-US" altLang="zh-TW" sz="1200" b="0" i="0" kern="1200" dirty="0">
                <a:solidFill>
                  <a:schemeClr val="tx1"/>
                </a:solidFill>
                <a:effectLst/>
                <a:latin typeface="+mn-lt"/>
                <a:ea typeface="+mn-ea"/>
                <a:cs typeface="+mn-cs"/>
              </a:rPr>
              <a:t>assign </a:t>
            </a:r>
            <a:r>
              <a:rPr lang="zh-TW" altLang="en-US" sz="1200" b="0" i="0" kern="1200" dirty="0">
                <a:solidFill>
                  <a:schemeClr val="tx1"/>
                </a:solidFill>
                <a:effectLst/>
                <a:latin typeface="+mn-lt"/>
                <a:ea typeface="+mn-ea"/>
                <a:cs typeface="+mn-cs"/>
              </a:rPr>
              <a:t>相同</a:t>
            </a:r>
            <a:r>
              <a:rPr lang="en-US" altLang="zh-TW" sz="1200" b="0" i="0" kern="1200" dirty="0">
                <a:solidFill>
                  <a:schemeClr val="tx1"/>
                </a:solidFill>
                <a:effectLst/>
                <a:latin typeface="+mn-lt"/>
                <a:ea typeface="+mn-ea"/>
                <a:cs typeface="+mn-cs"/>
              </a:rPr>
              <a:t>ID</a:t>
            </a:r>
            <a:r>
              <a:rPr lang="zh-TW" altLang="en-US" sz="1200" b="0" i="0" kern="1200" dirty="0">
                <a:solidFill>
                  <a:schemeClr val="tx1"/>
                </a:solidFill>
                <a:effectLst/>
                <a:latin typeface="+mn-lt"/>
                <a:ea typeface="+mn-ea"/>
                <a:cs typeface="+mn-cs"/>
              </a:rPr>
              <a:t>，而沒有</a:t>
            </a:r>
            <a:r>
              <a:rPr lang="en-US" altLang="zh-TW" sz="1200" b="0" i="0" kern="1200" dirty="0">
                <a:solidFill>
                  <a:schemeClr val="tx1"/>
                </a:solidFill>
                <a:effectLst/>
                <a:latin typeface="+mn-lt"/>
                <a:ea typeface="+mn-ea"/>
                <a:cs typeface="+mn-cs"/>
              </a:rPr>
              <a:t>assign</a:t>
            </a:r>
            <a:r>
              <a:rPr lang="zh-TW" altLang="en-US" sz="1200" b="0" i="0" kern="1200" dirty="0">
                <a:solidFill>
                  <a:schemeClr val="tx1"/>
                </a:solidFill>
                <a:effectLst/>
                <a:latin typeface="+mn-lt"/>
                <a:ea typeface="+mn-ea"/>
                <a:cs typeface="+mn-cs"/>
              </a:rPr>
              <a:t>到的則給予新的</a:t>
            </a:r>
            <a:r>
              <a:rPr lang="en-US" altLang="zh-TW" sz="1200" b="0" i="0" kern="1200" dirty="0">
                <a:solidFill>
                  <a:schemeClr val="tx1"/>
                </a:solidFill>
                <a:effectLst/>
                <a:latin typeface="+mn-lt"/>
                <a:ea typeface="+mn-ea"/>
                <a:cs typeface="+mn-cs"/>
              </a:rPr>
              <a:t>ID</a:t>
            </a:r>
            <a:r>
              <a:rPr lang="zh-TW" altLang="en-US" sz="1200" b="0" i="0" kern="1200" dirty="0">
                <a:solidFill>
                  <a:schemeClr val="tx1"/>
                </a:solidFill>
                <a:effectLst/>
                <a:latin typeface="+mn-lt"/>
                <a:ea typeface="+mn-ea"/>
                <a:cs typeface="+mn-cs"/>
              </a:rPr>
              <a:t>。如下圖，</a:t>
            </a:r>
            <a:r>
              <a:rPr lang="en-US" altLang="zh-TW" sz="1200" b="0" i="0" kern="1200" dirty="0">
                <a:solidFill>
                  <a:schemeClr val="tx1"/>
                </a:solidFill>
                <a:effectLst/>
                <a:latin typeface="+mn-lt"/>
                <a:ea typeface="+mn-ea"/>
                <a:cs typeface="+mn-cs"/>
              </a:rPr>
              <a:t>frame t </a:t>
            </a:r>
            <a:r>
              <a:rPr lang="zh-TW" altLang="en-US" sz="1200" b="0" i="0" kern="1200" dirty="0">
                <a:solidFill>
                  <a:schemeClr val="tx1"/>
                </a:solidFill>
                <a:effectLst/>
                <a:latin typeface="+mn-lt"/>
                <a:ea typeface="+mn-ea"/>
                <a:cs typeface="+mn-cs"/>
              </a:rPr>
              <a:t>檢測到的 </a:t>
            </a:r>
            <a:r>
              <a:rPr lang="en-US" altLang="zh-TW" sz="1200" b="0" i="0" kern="1200" dirty="0">
                <a:solidFill>
                  <a:schemeClr val="tx1"/>
                </a:solidFill>
                <a:effectLst/>
                <a:latin typeface="+mn-lt"/>
                <a:ea typeface="+mn-ea"/>
                <a:cs typeface="+mn-cs"/>
              </a:rPr>
              <a:t>3 </a:t>
            </a:r>
            <a:r>
              <a:rPr lang="zh-TW" altLang="en-US" sz="1200" b="0" i="0" kern="1200" dirty="0">
                <a:solidFill>
                  <a:schemeClr val="tx1"/>
                </a:solidFill>
                <a:effectLst/>
                <a:latin typeface="+mn-lt"/>
                <a:ea typeface="+mn-ea"/>
                <a:cs typeface="+mn-cs"/>
              </a:rPr>
              <a:t>個</a:t>
            </a:r>
            <a:r>
              <a:rPr lang="en-US" altLang="zh-TW" sz="1200" b="0" i="0" kern="1200" dirty="0">
                <a:solidFill>
                  <a:schemeClr val="tx1"/>
                </a:solidFill>
                <a:effectLst/>
                <a:latin typeface="+mn-lt"/>
                <a:ea typeface="+mn-ea"/>
                <a:cs typeface="+mn-cs"/>
              </a:rPr>
              <a:t>objects(</a:t>
            </a:r>
            <a:r>
              <a:rPr lang="zh-TW" altLang="en-US" sz="1200" b="0" i="0" kern="1200" dirty="0">
                <a:solidFill>
                  <a:schemeClr val="tx1"/>
                </a:solidFill>
                <a:effectLst/>
                <a:latin typeface="+mn-lt"/>
                <a:ea typeface="+mn-ea"/>
                <a:cs typeface="+mn-cs"/>
              </a:rPr>
              <a:t>黃、藍、紅</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frame t+1 </a:t>
            </a:r>
            <a:r>
              <a:rPr lang="zh-TW" altLang="en-US" sz="1200" b="0" i="0" kern="1200" dirty="0">
                <a:solidFill>
                  <a:schemeClr val="tx1"/>
                </a:solidFill>
                <a:effectLst/>
                <a:latin typeface="+mn-lt"/>
                <a:ea typeface="+mn-ea"/>
                <a:cs typeface="+mn-cs"/>
              </a:rPr>
              <a:t>檢測到</a:t>
            </a:r>
            <a:r>
              <a:rPr lang="en-US" altLang="zh-TW" sz="1200" b="0" i="0" kern="1200" dirty="0">
                <a:solidFill>
                  <a:schemeClr val="tx1"/>
                </a:solidFill>
                <a:effectLst/>
                <a:latin typeface="+mn-lt"/>
                <a:ea typeface="+mn-ea"/>
                <a:cs typeface="+mn-cs"/>
              </a:rPr>
              <a:t>4</a:t>
            </a:r>
            <a:r>
              <a:rPr lang="zh-TW" altLang="en-US" sz="1200" b="0" i="0" kern="1200" dirty="0">
                <a:solidFill>
                  <a:schemeClr val="tx1"/>
                </a:solidFill>
                <a:effectLst/>
                <a:latin typeface="+mn-lt"/>
                <a:ea typeface="+mn-ea"/>
                <a:cs typeface="+mn-cs"/>
              </a:rPr>
              <a:t>個</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灰色框</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，而要如何把前後</a:t>
            </a:r>
            <a:r>
              <a:rPr lang="en-US" altLang="zh-TW" sz="1200" b="0" i="0" kern="1200" dirty="0">
                <a:solidFill>
                  <a:schemeClr val="tx1"/>
                </a:solidFill>
                <a:effectLst/>
                <a:latin typeface="+mn-lt"/>
                <a:ea typeface="+mn-ea"/>
                <a:cs typeface="+mn-cs"/>
              </a:rPr>
              <a:t>frame</a:t>
            </a:r>
            <a:r>
              <a:rPr lang="zh-TW" altLang="en-US" sz="1200" b="0" i="0" kern="1200" dirty="0">
                <a:solidFill>
                  <a:schemeClr val="tx1"/>
                </a:solidFill>
                <a:effectLst/>
                <a:latin typeface="+mn-lt"/>
                <a:ea typeface="+mn-ea"/>
                <a:cs typeface="+mn-cs"/>
              </a:rPr>
              <a:t>的框關連起來就是物件追蹤要做的事</a:t>
            </a:r>
            <a:r>
              <a:rPr lang="en-US" altLang="zh-TW" sz="1200" b="0" i="0" kern="1200" dirty="0">
                <a:solidFill>
                  <a:schemeClr val="tx1"/>
                </a:solidFill>
                <a:effectLst/>
                <a:latin typeface="+mn-lt"/>
                <a:ea typeface="+mn-ea"/>
                <a:cs typeface="+mn-cs"/>
              </a:rPr>
              <a:t>!</a:t>
            </a:r>
            <a:endParaRPr lang="zh-TW" altLang="en-US" dirty="0"/>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8</a:t>
            </a:fld>
            <a:endParaRPr lang="zh-CN" altLang="en-US"/>
          </a:p>
        </p:txBody>
      </p:sp>
    </p:spTree>
    <p:extLst>
      <p:ext uri="{BB962C8B-B14F-4D97-AF65-F5344CB8AC3E}">
        <p14:creationId xmlns:p14="http://schemas.microsoft.com/office/powerpoint/2010/main" val="484040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有兩個階段</a:t>
            </a:r>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9</a:t>
            </a:fld>
            <a:endParaRPr lang="zh-CN" altLang="en-US"/>
          </a:p>
        </p:txBody>
      </p:sp>
    </p:spTree>
    <p:extLst>
      <p:ext uri="{BB962C8B-B14F-4D97-AF65-F5344CB8AC3E}">
        <p14:creationId xmlns:p14="http://schemas.microsoft.com/office/powerpoint/2010/main" val="2120145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object </a:t>
            </a:r>
            <a:r>
              <a:rPr lang="en-US" altLang="zh-TW" dirty="0" err="1"/>
              <a:t>detecter</a:t>
            </a:r>
            <a:r>
              <a:rPr lang="zh-TW" altLang="en-US" dirty="0"/>
              <a:t>會在每一個</a:t>
            </a:r>
            <a:r>
              <a:rPr lang="en-US" altLang="zh-TW" dirty="0"/>
              <a:t>frame</a:t>
            </a:r>
            <a:r>
              <a:rPr lang="zh-TW" altLang="en-US" dirty="0"/>
              <a:t>抓取我們想要物件的的</a:t>
            </a:r>
            <a:r>
              <a:rPr lang="en-US" altLang="zh-TW" dirty="0"/>
              <a:t>bounding box</a:t>
            </a:r>
            <a:r>
              <a:rPr lang="zh-TW" altLang="en-US" dirty="0"/>
              <a:t>並計算這個物件的中心，並給它一個獨特的</a:t>
            </a:r>
            <a:r>
              <a:rPr lang="en-US" altLang="zh-TW" dirty="0"/>
              <a:t>ID</a:t>
            </a:r>
            <a:endParaRPr lang="zh-TW" altLang="en-US" dirty="0"/>
          </a:p>
        </p:txBody>
      </p:sp>
      <p:sp>
        <p:nvSpPr>
          <p:cNvPr id="4" name="投影片編號版面配置區 3"/>
          <p:cNvSpPr>
            <a:spLocks noGrp="1"/>
          </p:cNvSpPr>
          <p:nvPr>
            <p:ph type="sldNum" sz="quarter" idx="5"/>
          </p:nvPr>
        </p:nvSpPr>
        <p:spPr/>
        <p:txBody>
          <a:bodyPr/>
          <a:lstStyle/>
          <a:p>
            <a:fld id="{1FB70C38-6B5A-4220-9753-7E3860F7970E}" type="slidenum">
              <a:rPr lang="zh-CN" altLang="en-US" smtClean="0"/>
              <a:pPr/>
              <a:t>11</a:t>
            </a:fld>
            <a:endParaRPr lang="zh-CN" altLang="en-US"/>
          </a:p>
        </p:txBody>
      </p:sp>
    </p:spTree>
    <p:extLst>
      <p:ext uri="{BB962C8B-B14F-4D97-AF65-F5344CB8AC3E}">
        <p14:creationId xmlns:p14="http://schemas.microsoft.com/office/powerpoint/2010/main" val="150337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C4E60F82-AB1D-4E83-A5B1-00E971C7F574}" type="datetime1">
              <a:rPr lang="zh-TW" altLang="en-US" smtClean="0"/>
              <a:pPr/>
              <a:t>2020/7/13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218993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1E2F807-0853-4DFC-8D4F-D9FD83E73027}" type="datetime1">
              <a:rPr lang="zh-TW" altLang="en-US" smtClean="0"/>
              <a:pPr/>
              <a:t>2020/7/13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17292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23A64DB-2413-4611-BD7F-0DC3EAA635C8}" type="datetime1">
              <a:rPr lang="zh-TW" altLang="en-US" smtClean="0"/>
              <a:pPr/>
              <a:t>2020/7/13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197230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AF0DBC-FBEF-4CF2-9824-DE927BE65146}" type="datetime1">
              <a:rPr lang="zh-TW" altLang="en-US" smtClean="0"/>
              <a:pPr/>
              <a:t>2020/7/13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224633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D5332DF-0066-48F5-B961-03C3B89F4961}" type="datetime1">
              <a:rPr lang="zh-TW" altLang="en-US" smtClean="0"/>
              <a:pPr/>
              <a:t>2020/7/13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3176427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854AE94-9C0B-4B74-849D-976C44226B20}" type="datetime1">
              <a:rPr lang="zh-TW" altLang="en-US" smtClean="0"/>
              <a:pPr/>
              <a:t>2020/7/13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400061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AFBC0DC0-1C55-4C96-BE34-68AAFCA6DAD2}" type="datetime1">
              <a:rPr lang="zh-TW" altLang="en-US" smtClean="0"/>
              <a:pPr/>
              <a:t>2020/7/13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101849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66D28AF3-28D0-4F91-BE46-EF017D52EEB8}" type="datetime1">
              <a:rPr lang="zh-TW" altLang="en-US" smtClean="0"/>
              <a:pPr/>
              <a:t>2020/7/13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3600115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F511F-88D1-4FB7-8EC3-FF2BD63A43D9}" type="datetime1">
              <a:rPr lang="zh-TW" altLang="en-US" smtClean="0"/>
              <a:pPr/>
              <a:t>2020/7/13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2209383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BF81B11-FF81-4CF9-BC8B-8D43AC183361}" type="datetime1">
              <a:rPr lang="zh-TW" altLang="en-US" smtClean="0"/>
              <a:pPr/>
              <a:t>2020/7/13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315425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53481E8-F1E2-41CB-ABCE-975CA1B9C78C}" type="datetime1">
              <a:rPr lang="zh-TW" altLang="en-US" smtClean="0"/>
              <a:pPr/>
              <a:t>2020/7/13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2E47F38-7C13-420E-8636-23B67D0BA877}" type="slidenum">
              <a:rPr lang="zh-TW" altLang="en-US" smtClean="0"/>
              <a:pPr/>
              <a:t>‹#›</a:t>
            </a:fld>
            <a:endParaRPr lang="zh-TW" altLang="en-US"/>
          </a:p>
        </p:txBody>
      </p:sp>
    </p:spTree>
    <p:extLst>
      <p:ext uri="{BB962C8B-B14F-4D97-AF65-F5344CB8AC3E}">
        <p14:creationId xmlns:p14="http://schemas.microsoft.com/office/powerpoint/2010/main" val="229357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02E15-C915-41A0-8209-930E41FD37DC}" type="datetime1">
              <a:rPr lang="zh-TW" altLang="en-US" smtClean="0"/>
              <a:pPr/>
              <a:t>2020/7/13</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47F38-7C13-420E-8636-23B67D0BA877}" type="slidenum">
              <a:rPr lang="zh-TW" altLang="en-US" smtClean="0"/>
              <a:pPr/>
              <a:t>‹#›</a:t>
            </a:fld>
            <a:endParaRPr lang="zh-TW" altLang="en-US"/>
          </a:p>
        </p:txBody>
      </p:sp>
      <p:sp>
        <p:nvSpPr>
          <p:cNvPr id="7" name="矩形 6"/>
          <p:cNvSpPr/>
          <p:nvPr/>
        </p:nvSpPr>
        <p:spPr>
          <a:xfrm>
            <a:off x="0" y="220698"/>
            <a:ext cx="9144000" cy="234951"/>
          </a:xfrm>
          <a:prstGeom prst="rect">
            <a:avLst/>
          </a:prstGeom>
          <a:solidFill>
            <a:srgbClr val="36363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sp>
        <p:nvSpPr>
          <p:cNvPr id="8" name="文字方塊 7"/>
          <p:cNvSpPr txBox="1"/>
          <p:nvPr/>
        </p:nvSpPr>
        <p:spPr>
          <a:xfrm>
            <a:off x="6085176" y="199673"/>
            <a:ext cx="3023328" cy="276999"/>
          </a:xfrm>
          <a:prstGeom prst="rect">
            <a:avLst/>
          </a:prstGeom>
          <a:noFill/>
        </p:spPr>
        <p:txBody>
          <a:bodyPr wrap="none" rtlCol="0">
            <a:spAutoFit/>
          </a:bodyPr>
          <a:lstStyle/>
          <a:p>
            <a:r>
              <a:rPr lang="en-US" altLang="zh-TW" sz="1200" dirty="0">
                <a:solidFill>
                  <a:schemeClr val="bg1"/>
                </a:solidFill>
                <a:latin typeface="+mn-lt"/>
              </a:rPr>
              <a:t>Broadband</a:t>
            </a:r>
            <a:r>
              <a:rPr lang="en-US" altLang="zh-TW" sz="1200" baseline="0" dirty="0">
                <a:solidFill>
                  <a:schemeClr val="bg1"/>
                </a:solidFill>
                <a:latin typeface="+mn-lt"/>
              </a:rPr>
              <a:t> Network Lab </a:t>
            </a:r>
            <a:r>
              <a:rPr lang="en-US" altLang="zh-TW" sz="1200" dirty="0">
                <a:solidFill>
                  <a:schemeClr val="bg1"/>
                </a:solidFill>
                <a:latin typeface="+mn-lt"/>
              </a:rPr>
              <a:t>© All rights reserved</a:t>
            </a:r>
            <a:endParaRPr lang="zh-TW" altLang="en-US" sz="1200" dirty="0">
              <a:solidFill>
                <a:schemeClr val="bg1"/>
              </a:solidFill>
              <a:latin typeface="+mn-lt"/>
            </a:endParaRPr>
          </a:p>
        </p:txBody>
      </p:sp>
      <p:pic>
        <p:nvPicPr>
          <p:cNvPr id="9" name="Picture 5"/>
          <p:cNvPicPr>
            <a:picLocks noChangeAspect="1" noChangeArrowheads="1"/>
          </p:cNvPicPr>
          <p:nvPr/>
        </p:nvPicPr>
        <p:blipFill>
          <a:blip r:embed="rId13" cstate="print">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179512" y="44624"/>
            <a:ext cx="7143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286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jacksonliam/mjpg-streamer/archive/master.zip"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23528" y="2132856"/>
            <a:ext cx="8460432" cy="1080120"/>
          </a:xfrm>
        </p:spPr>
        <p:txBody>
          <a:bodyPr>
            <a:noAutofit/>
          </a:bodyPr>
          <a:lstStyle/>
          <a:p>
            <a:r>
              <a:rPr lang="en-US" altLang="zh-TW" sz="3200" dirty="0"/>
              <a:t>Intelligent People Counting System</a:t>
            </a:r>
            <a:endParaRPr lang="zh-TW" altLang="en-US" sz="3200" dirty="0"/>
          </a:p>
        </p:txBody>
      </p:sp>
      <p:sp>
        <p:nvSpPr>
          <p:cNvPr id="4" name="文字方塊 3"/>
          <p:cNvSpPr txBox="1"/>
          <p:nvPr/>
        </p:nvSpPr>
        <p:spPr>
          <a:xfrm>
            <a:off x="2555776" y="5589240"/>
            <a:ext cx="3744416" cy="646331"/>
          </a:xfrm>
          <a:prstGeom prst="rect">
            <a:avLst/>
          </a:prstGeom>
          <a:noFill/>
        </p:spPr>
        <p:txBody>
          <a:bodyPr wrap="square" rtlCol="0" anchor="b">
            <a:spAutoFit/>
          </a:bodyPr>
          <a:lstStyle/>
          <a:p>
            <a:pPr algn="ctr">
              <a:lnSpc>
                <a:spcPct val="100000"/>
              </a:lnSpc>
              <a:spcBef>
                <a:spcPts val="0"/>
              </a:spcBef>
            </a:pPr>
            <a:r>
              <a:rPr lang="en-US" altLang="zh-TW" b="1" dirty="0">
                <a:solidFill>
                  <a:prstClr val="black"/>
                </a:solidFill>
                <a:latin typeface="微軟正黑體" panose="020B0604030504040204" pitchFamily="34" charset="-120"/>
                <a:ea typeface="微軟正黑體" panose="020B0604030504040204" pitchFamily="34" charset="-120"/>
              </a:rPr>
              <a:t>Prof. Yen-Wen Chen</a:t>
            </a:r>
          </a:p>
          <a:p>
            <a:pPr algn="ctr">
              <a:lnSpc>
                <a:spcPct val="100000"/>
              </a:lnSpc>
              <a:spcBef>
                <a:spcPts val="0"/>
              </a:spcBef>
            </a:pPr>
            <a:r>
              <a:rPr lang="en-US" altLang="zh-TW" b="1" dirty="0">
                <a:solidFill>
                  <a:prstClr val="black"/>
                </a:solidFill>
                <a:latin typeface="微軟正黑體" panose="020B0604030504040204" pitchFamily="34" charset="-120"/>
                <a:ea typeface="微軟正黑體" panose="020B0604030504040204" pitchFamily="34" charset="-120"/>
              </a:rPr>
              <a:t>Student </a:t>
            </a:r>
            <a:r>
              <a:rPr lang="en-US" altLang="zh-TW" b="1" dirty="0" err="1">
                <a:solidFill>
                  <a:prstClr val="black"/>
                </a:solidFill>
                <a:latin typeface="微軟正黑體" panose="020B0604030504040204" pitchFamily="34" charset="-120"/>
                <a:ea typeface="微軟正黑體" panose="020B0604030504040204" pitchFamily="34" charset="-120"/>
              </a:rPr>
              <a:t>Tsu</a:t>
            </a:r>
            <a:r>
              <a:rPr lang="en-US" altLang="zh-TW" b="1" dirty="0">
                <a:solidFill>
                  <a:prstClr val="black"/>
                </a:solidFill>
                <a:latin typeface="微軟正黑體" panose="020B0604030504040204" pitchFamily="34" charset="-120"/>
                <a:ea typeface="微軟正黑體" panose="020B0604030504040204" pitchFamily="34" charset="-120"/>
              </a:rPr>
              <a:t>-Chi Chen</a:t>
            </a:r>
          </a:p>
        </p:txBody>
      </p:sp>
      <p:sp>
        <p:nvSpPr>
          <p:cNvPr id="5" name="副標題 4">
            <a:extLst>
              <a:ext uri="{FF2B5EF4-FFF2-40B4-BE49-F238E27FC236}">
                <a16:creationId xmlns:a16="http://schemas.microsoft.com/office/drawing/2014/main" id="{DFEE9A6E-DD26-4174-99CC-3E1B22CF4708}"/>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365402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173270" y="764704"/>
            <a:ext cx="11014639" cy="584775"/>
          </a:xfrm>
          <a:prstGeom prst="rect">
            <a:avLst/>
          </a:prstGeom>
          <a:noFill/>
        </p:spPr>
        <p:txBody>
          <a:bodyPr wrap="square" rtlCol="0">
            <a:spAutoFit/>
            <a:scene3d>
              <a:camera prst="orthographicFront">
                <a:rot lat="0" lon="0" rev="0"/>
              </a:camera>
              <a:lightRig rig="threePt" dir="t"/>
            </a:scene3d>
          </a:bodyPr>
          <a:lstStyle/>
          <a:p>
            <a:r>
              <a:rPr lang="en-US" altLang="zh-TW" sz="3200" dirty="0">
                <a:latin typeface="+mj-lt"/>
                <a:ea typeface="+mj-ea"/>
                <a:cs typeface="+mj-cs"/>
              </a:rPr>
              <a:t>Combining both object detection and object tracking</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10" name="矩形 9">
            <a:extLst>
              <a:ext uri="{FF2B5EF4-FFF2-40B4-BE49-F238E27FC236}">
                <a16:creationId xmlns:a16="http://schemas.microsoft.com/office/drawing/2014/main" id="{410ADB31-425C-457C-9D62-3AD4BB2000A4}"/>
              </a:ext>
            </a:extLst>
          </p:cNvPr>
          <p:cNvSpPr/>
          <p:nvPr/>
        </p:nvSpPr>
        <p:spPr>
          <a:xfrm>
            <a:off x="245586" y="1901293"/>
            <a:ext cx="8720290" cy="3785652"/>
          </a:xfrm>
          <a:prstGeom prst="rect">
            <a:avLst/>
          </a:prstGeom>
        </p:spPr>
        <p:txBody>
          <a:bodyPr wrap="square">
            <a:spAutoFit/>
          </a:bodyPr>
          <a:lstStyle/>
          <a:p>
            <a:r>
              <a:rPr lang="en-US" altLang="zh-TW" sz="2400" b="1" dirty="0"/>
              <a:t>Phase 1 — Detecting:</a:t>
            </a:r>
            <a:r>
              <a:rPr lang="en-US" altLang="zh-TW" sz="2400" dirty="0"/>
              <a:t> During the detection phase we are running our computationally more expensive object tracker to </a:t>
            </a:r>
          </a:p>
          <a:p>
            <a:pPr marL="342900" indent="-342900">
              <a:buFont typeface="Wingdings" panose="05000000000000000000" pitchFamily="2" charset="2"/>
              <a:buChar char="Ø"/>
            </a:pPr>
            <a:r>
              <a:rPr lang="en-US" altLang="zh-TW" sz="2400" dirty="0"/>
              <a:t>detect </a:t>
            </a:r>
            <a:r>
              <a:rPr lang="en-US" altLang="zh-TW" sz="2400" dirty="0">
                <a:solidFill>
                  <a:schemeClr val="accent2">
                    <a:lumMod val="75000"/>
                  </a:schemeClr>
                </a:solidFill>
              </a:rPr>
              <a:t>if new objects </a:t>
            </a:r>
            <a:r>
              <a:rPr lang="en-US" altLang="zh-TW" sz="2400" dirty="0"/>
              <a:t>have entered our view</a:t>
            </a:r>
          </a:p>
          <a:p>
            <a:pPr marL="342900" indent="-342900">
              <a:buFont typeface="Wingdings" panose="05000000000000000000" pitchFamily="2" charset="2"/>
              <a:buChar char="Ø"/>
            </a:pPr>
            <a:r>
              <a:rPr lang="en-US" altLang="zh-TW" sz="2400" dirty="0"/>
              <a:t>For each detected object we create or update an object tracker with the new bounding box coordinates.</a:t>
            </a:r>
          </a:p>
          <a:p>
            <a:pPr marL="342900" indent="-342900">
              <a:buFont typeface="Wingdings" panose="05000000000000000000" pitchFamily="2" charset="2"/>
              <a:buChar char="Ø"/>
            </a:pPr>
            <a:endParaRPr lang="en-US" altLang="zh-TW" sz="2400" dirty="0"/>
          </a:p>
          <a:p>
            <a:r>
              <a:rPr lang="en-US" altLang="zh-TW" sz="2400" b="1" dirty="0"/>
              <a:t>Phase 2 — Tracking:</a:t>
            </a:r>
            <a:r>
              <a:rPr lang="en-US" altLang="zh-TW" sz="2400" dirty="0"/>
              <a:t>  we are not in the “detecting” phase we are in the “tracking” phase</a:t>
            </a:r>
          </a:p>
          <a:p>
            <a:pPr marL="257175" indent="-257175">
              <a:buFont typeface="Wingdings" panose="05000000000000000000" pitchFamily="2" charset="2"/>
              <a:buChar char="Ø"/>
            </a:pPr>
            <a:r>
              <a:rPr lang="en-US" altLang="zh-TW" sz="2400" dirty="0"/>
              <a:t>For each of our detected objects, we create an object tracker to </a:t>
            </a:r>
            <a:r>
              <a:rPr lang="en-US" altLang="zh-TW" sz="2400" dirty="0">
                <a:solidFill>
                  <a:schemeClr val="accent2">
                    <a:lumMod val="75000"/>
                  </a:schemeClr>
                </a:solidFill>
              </a:rPr>
              <a:t>track the object </a:t>
            </a:r>
            <a:r>
              <a:rPr lang="en-US" altLang="zh-TW" sz="2400" dirty="0"/>
              <a:t>as it moves around the frame</a:t>
            </a:r>
          </a:p>
        </p:txBody>
      </p:sp>
    </p:spTree>
    <p:extLst>
      <p:ext uri="{BB962C8B-B14F-4D97-AF65-F5344CB8AC3E}">
        <p14:creationId xmlns:p14="http://schemas.microsoft.com/office/powerpoint/2010/main" val="4025550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395536" y="836712"/>
            <a:ext cx="10824053" cy="769441"/>
          </a:xfrm>
          <a:prstGeom prst="rect">
            <a:avLst/>
          </a:prstGeom>
          <a:noFill/>
        </p:spPr>
        <p:txBody>
          <a:bodyPr wrap="square" rtlCol="0">
            <a:spAutoFit/>
            <a:scene3d>
              <a:camera prst="orthographicFront">
                <a:rot lat="0" lon="0" rev="0"/>
              </a:camera>
              <a:lightRig rig="threePt" dir="t"/>
            </a:scene3d>
          </a:bodyPr>
          <a:lstStyle/>
          <a:p>
            <a:r>
              <a:rPr lang="zh-TW" altLang="en-US" sz="2100" spc="-113"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sz="4400" dirty="0">
                <a:latin typeface="+mj-lt"/>
                <a:ea typeface="+mj-ea"/>
                <a:cs typeface="+mj-cs"/>
              </a:rPr>
              <a:t>Creating a trackable object</a:t>
            </a:r>
            <a:endParaRPr lang="zh-CN" altLang="en-US" sz="4400" dirty="0">
              <a:latin typeface="+mj-lt"/>
              <a:ea typeface="+mj-ea"/>
              <a:cs typeface="+mj-cs"/>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8" name="矩形 7">
            <a:extLst>
              <a:ext uri="{FF2B5EF4-FFF2-40B4-BE49-F238E27FC236}">
                <a16:creationId xmlns:a16="http://schemas.microsoft.com/office/drawing/2014/main" id="{E95CA99D-D0B4-412A-BF85-D85423B5C467}"/>
              </a:ext>
            </a:extLst>
          </p:cNvPr>
          <p:cNvSpPr/>
          <p:nvPr/>
        </p:nvSpPr>
        <p:spPr>
          <a:xfrm>
            <a:off x="478972" y="1967146"/>
            <a:ext cx="7723414" cy="2954655"/>
          </a:xfrm>
          <a:prstGeom prst="rect">
            <a:avLst/>
          </a:prstGeom>
        </p:spPr>
        <p:txBody>
          <a:bodyPr wrap="square">
            <a:spAutoFit/>
          </a:bodyPr>
          <a:lstStyle/>
          <a:p>
            <a:pPr marL="257175" indent="-257175">
              <a:buFont typeface="Arial" panose="020B0604020202020204" pitchFamily="34" charset="0"/>
              <a:buChar char="•"/>
            </a:pPr>
            <a:r>
              <a:rPr lang="en-US" altLang="zh-TW" sz="2400" dirty="0">
                <a:latin typeface="proxima-nova"/>
              </a:rPr>
              <a:t>In order to track and count an object in a video stream, we need some information regarding the object itself, including:</a:t>
            </a:r>
          </a:p>
          <a:p>
            <a:pPr marL="728663" lvl="1" indent="-385763">
              <a:buFont typeface="+mj-lt"/>
              <a:buAutoNum type="arabicParenR"/>
            </a:pPr>
            <a:r>
              <a:rPr lang="en-US" altLang="zh-TW" sz="2400" dirty="0">
                <a:latin typeface="proxima-nova"/>
              </a:rPr>
              <a:t>object ID</a:t>
            </a:r>
          </a:p>
          <a:p>
            <a:pPr marL="728663" lvl="1" indent="-385763">
              <a:buFont typeface="+mj-lt"/>
              <a:buAutoNum type="arabicParenR"/>
            </a:pPr>
            <a:r>
              <a:rPr lang="en-US" altLang="zh-TW" sz="2400" dirty="0">
                <a:latin typeface="proxima-nova"/>
              </a:rPr>
              <a:t>previous centroids (so we can easily to compute the direction the object is moving)</a:t>
            </a:r>
          </a:p>
          <a:p>
            <a:pPr marL="728663" lvl="1" indent="-385763">
              <a:buFont typeface="+mj-lt"/>
              <a:buAutoNum type="arabicParenR"/>
            </a:pPr>
            <a:r>
              <a:rPr lang="en-US" altLang="zh-TW" sz="2400" dirty="0">
                <a:latin typeface="proxima-nova"/>
              </a:rPr>
              <a:t>Whether or not the object has already been counted</a:t>
            </a:r>
          </a:p>
          <a:p>
            <a:pPr marL="685800" lvl="1" indent="-342900">
              <a:buFont typeface="+mj-lt"/>
              <a:buAutoNum type="arabicParenR"/>
            </a:pPr>
            <a:endParaRPr lang="en-US" altLang="zh-TW" dirty="0">
              <a:latin typeface="proxima-nova"/>
            </a:endParaRPr>
          </a:p>
        </p:txBody>
      </p:sp>
    </p:spTree>
    <p:extLst>
      <p:ext uri="{BB962C8B-B14F-4D97-AF65-F5344CB8AC3E}">
        <p14:creationId xmlns:p14="http://schemas.microsoft.com/office/powerpoint/2010/main" val="24240885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58403" y="430893"/>
            <a:ext cx="3166727" cy="125694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CN" sz="4400" dirty="0">
                <a:latin typeface="+mj-lt"/>
                <a:ea typeface="+mj-ea"/>
                <a:cs typeface="+mj-cs"/>
              </a:rPr>
              <a:t>STEP 1 </a:t>
            </a:r>
            <a:endParaRPr lang="en-US" altLang="zh-TW" sz="4400" dirty="0">
              <a:latin typeface="+mj-lt"/>
              <a:ea typeface="+mj-ea"/>
              <a:cs typeface="+mj-cs"/>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3" name="橢圓 2">
            <a:extLst>
              <a:ext uri="{FF2B5EF4-FFF2-40B4-BE49-F238E27FC236}">
                <a16:creationId xmlns:a16="http://schemas.microsoft.com/office/drawing/2014/main" id="{9EF3F0B8-DD59-49C1-BCD5-5BEB9CF22E3D}"/>
              </a:ext>
            </a:extLst>
          </p:cNvPr>
          <p:cNvSpPr/>
          <p:nvPr/>
        </p:nvSpPr>
        <p:spPr>
          <a:xfrm>
            <a:off x="2106679" y="2729854"/>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11" name="矩形 10">
            <a:extLst>
              <a:ext uri="{FF2B5EF4-FFF2-40B4-BE49-F238E27FC236}">
                <a16:creationId xmlns:a16="http://schemas.microsoft.com/office/drawing/2014/main" id="{F6A4FDDE-57F5-44F6-A657-0E86E0B38127}"/>
              </a:ext>
            </a:extLst>
          </p:cNvPr>
          <p:cNvSpPr/>
          <p:nvPr/>
        </p:nvSpPr>
        <p:spPr>
          <a:xfrm>
            <a:off x="1630314" y="2253489"/>
            <a:ext cx="1158058" cy="1158058"/>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sz="1350"/>
          </a:p>
        </p:txBody>
      </p:sp>
      <p:sp>
        <p:nvSpPr>
          <p:cNvPr id="17" name="橢圓 16">
            <a:extLst>
              <a:ext uri="{FF2B5EF4-FFF2-40B4-BE49-F238E27FC236}">
                <a16:creationId xmlns:a16="http://schemas.microsoft.com/office/drawing/2014/main" id="{49A4C3E8-75E3-4E3A-9F7E-48BFFB09BBAF}"/>
              </a:ext>
            </a:extLst>
          </p:cNvPr>
          <p:cNvSpPr/>
          <p:nvPr/>
        </p:nvSpPr>
        <p:spPr>
          <a:xfrm>
            <a:off x="5498035" y="3238387"/>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18" name="矩形 17">
            <a:extLst>
              <a:ext uri="{FF2B5EF4-FFF2-40B4-BE49-F238E27FC236}">
                <a16:creationId xmlns:a16="http://schemas.microsoft.com/office/drawing/2014/main" id="{1699E7E7-B542-4B0F-A453-4B08400BA127}"/>
              </a:ext>
            </a:extLst>
          </p:cNvPr>
          <p:cNvSpPr/>
          <p:nvPr/>
        </p:nvSpPr>
        <p:spPr>
          <a:xfrm>
            <a:off x="5021671" y="2762022"/>
            <a:ext cx="1158058" cy="1158058"/>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sz="1350"/>
          </a:p>
        </p:txBody>
      </p:sp>
      <p:cxnSp>
        <p:nvCxnSpPr>
          <p:cNvPr id="19" name="直線單箭頭接點 18">
            <a:extLst>
              <a:ext uri="{FF2B5EF4-FFF2-40B4-BE49-F238E27FC236}">
                <a16:creationId xmlns:a16="http://schemas.microsoft.com/office/drawing/2014/main" id="{AFB6FB11-C452-423F-B4AC-0B6A1F4F8CA7}"/>
              </a:ext>
            </a:extLst>
          </p:cNvPr>
          <p:cNvCxnSpPr>
            <a:stCxn id="11" idx="2"/>
          </p:cNvCxnSpPr>
          <p:nvPr/>
        </p:nvCxnSpPr>
        <p:spPr>
          <a:xfrm flipH="1">
            <a:off x="2205238" y="3411547"/>
            <a:ext cx="4106" cy="11169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F530FE52-B40E-4A58-84A8-17F82B281900}"/>
              </a:ext>
            </a:extLst>
          </p:cNvPr>
          <p:cNvSpPr txBox="1"/>
          <p:nvPr/>
        </p:nvSpPr>
        <p:spPr>
          <a:xfrm>
            <a:off x="1716554" y="4688695"/>
            <a:ext cx="1300421" cy="300082"/>
          </a:xfrm>
          <a:prstGeom prst="rect">
            <a:avLst/>
          </a:prstGeom>
          <a:noFill/>
        </p:spPr>
        <p:txBody>
          <a:bodyPr wrap="none" rtlCol="0">
            <a:spAutoFit/>
          </a:bodyPr>
          <a:lstStyle/>
          <a:p>
            <a:r>
              <a:rPr lang="en-US" altLang="zh-TW" sz="1350" dirty="0"/>
              <a:t>Bounding boxes</a:t>
            </a:r>
            <a:endParaRPr lang="zh-TW" altLang="en-US" sz="1350" dirty="0"/>
          </a:p>
        </p:txBody>
      </p:sp>
      <p:cxnSp>
        <p:nvCxnSpPr>
          <p:cNvPr id="22" name="直線單箭頭接點 21">
            <a:extLst>
              <a:ext uri="{FF2B5EF4-FFF2-40B4-BE49-F238E27FC236}">
                <a16:creationId xmlns:a16="http://schemas.microsoft.com/office/drawing/2014/main" id="{0BB22F2F-1177-433F-843C-A3B399A82249}"/>
              </a:ext>
            </a:extLst>
          </p:cNvPr>
          <p:cNvCxnSpPr>
            <a:cxnSpLocks/>
            <a:stCxn id="3" idx="5"/>
          </p:cNvCxnSpPr>
          <p:nvPr/>
        </p:nvCxnSpPr>
        <p:spPr>
          <a:xfrm>
            <a:off x="2267917" y="2891092"/>
            <a:ext cx="1095378" cy="3472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B72B3315-C4C1-43E4-8DDD-C1601EF0654B}"/>
              </a:ext>
            </a:extLst>
          </p:cNvPr>
          <p:cNvCxnSpPr>
            <a:cxnSpLocks/>
            <a:stCxn id="17" idx="2"/>
          </p:cNvCxnSpPr>
          <p:nvPr/>
        </p:nvCxnSpPr>
        <p:spPr>
          <a:xfrm flipH="1">
            <a:off x="4446748" y="3332838"/>
            <a:ext cx="1051288" cy="82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344566C7-E3FC-4C1C-B411-3BB889A15234}"/>
              </a:ext>
            </a:extLst>
          </p:cNvPr>
          <p:cNvSpPr txBox="1"/>
          <p:nvPr/>
        </p:nvSpPr>
        <p:spPr>
          <a:xfrm>
            <a:off x="3495285" y="3238387"/>
            <a:ext cx="792589" cy="300082"/>
          </a:xfrm>
          <a:prstGeom prst="rect">
            <a:avLst/>
          </a:prstGeom>
          <a:noFill/>
        </p:spPr>
        <p:txBody>
          <a:bodyPr wrap="none" rtlCol="0">
            <a:spAutoFit/>
          </a:bodyPr>
          <a:lstStyle/>
          <a:p>
            <a:r>
              <a:rPr lang="en-US" altLang="zh-TW" sz="1350" dirty="0"/>
              <a:t>Centroid</a:t>
            </a:r>
            <a:endParaRPr lang="zh-TW" altLang="en-US" sz="1350" dirty="0"/>
          </a:p>
        </p:txBody>
      </p:sp>
      <p:sp>
        <p:nvSpPr>
          <p:cNvPr id="28" name="文字方塊 27">
            <a:extLst>
              <a:ext uri="{FF2B5EF4-FFF2-40B4-BE49-F238E27FC236}">
                <a16:creationId xmlns:a16="http://schemas.microsoft.com/office/drawing/2014/main" id="{8A99BD27-065E-49D8-A378-2D1EF126C3F6}"/>
              </a:ext>
            </a:extLst>
          </p:cNvPr>
          <p:cNvSpPr txBox="1"/>
          <p:nvPr/>
        </p:nvSpPr>
        <p:spPr>
          <a:xfrm>
            <a:off x="2041767" y="3041467"/>
            <a:ext cx="460382" cy="300082"/>
          </a:xfrm>
          <a:prstGeom prst="rect">
            <a:avLst/>
          </a:prstGeom>
          <a:noFill/>
        </p:spPr>
        <p:txBody>
          <a:bodyPr wrap="none" rtlCol="0">
            <a:spAutoFit/>
          </a:bodyPr>
          <a:lstStyle/>
          <a:p>
            <a:r>
              <a:rPr lang="en-US" altLang="zh-TW" sz="1350" dirty="0"/>
              <a:t>ID 1</a:t>
            </a:r>
            <a:endParaRPr lang="zh-TW" altLang="en-US" sz="1350" dirty="0"/>
          </a:p>
        </p:txBody>
      </p:sp>
      <p:sp>
        <p:nvSpPr>
          <p:cNvPr id="30" name="文字方塊 29">
            <a:extLst>
              <a:ext uri="{FF2B5EF4-FFF2-40B4-BE49-F238E27FC236}">
                <a16:creationId xmlns:a16="http://schemas.microsoft.com/office/drawing/2014/main" id="{1B00E756-9D7A-4036-90BA-DC773FC5E32C}"/>
              </a:ext>
            </a:extLst>
          </p:cNvPr>
          <p:cNvSpPr txBox="1"/>
          <p:nvPr/>
        </p:nvSpPr>
        <p:spPr>
          <a:xfrm>
            <a:off x="5384377" y="3490214"/>
            <a:ext cx="460382" cy="300082"/>
          </a:xfrm>
          <a:prstGeom prst="rect">
            <a:avLst/>
          </a:prstGeom>
          <a:noFill/>
        </p:spPr>
        <p:txBody>
          <a:bodyPr wrap="none" rtlCol="0">
            <a:spAutoFit/>
          </a:bodyPr>
          <a:lstStyle/>
          <a:p>
            <a:r>
              <a:rPr lang="en-US" altLang="zh-TW" sz="1350" dirty="0"/>
              <a:t>ID 2</a:t>
            </a:r>
            <a:endParaRPr lang="zh-TW" altLang="en-US" sz="1350" dirty="0"/>
          </a:p>
        </p:txBody>
      </p:sp>
      <p:cxnSp>
        <p:nvCxnSpPr>
          <p:cNvPr id="31" name="直線單箭頭接點 30">
            <a:extLst>
              <a:ext uri="{FF2B5EF4-FFF2-40B4-BE49-F238E27FC236}">
                <a16:creationId xmlns:a16="http://schemas.microsoft.com/office/drawing/2014/main" id="{41542171-F048-4C75-926F-434DFADA6346}"/>
              </a:ext>
            </a:extLst>
          </p:cNvPr>
          <p:cNvCxnSpPr/>
          <p:nvPr/>
        </p:nvCxnSpPr>
        <p:spPr>
          <a:xfrm flipH="1">
            <a:off x="5736217" y="3954499"/>
            <a:ext cx="4106" cy="11169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B535D6EE-C04B-43AD-84FF-4B480AEA0AA6}"/>
              </a:ext>
            </a:extLst>
          </p:cNvPr>
          <p:cNvSpPr txBox="1"/>
          <p:nvPr/>
        </p:nvSpPr>
        <p:spPr>
          <a:xfrm>
            <a:off x="5021671" y="5071491"/>
            <a:ext cx="1300421" cy="300082"/>
          </a:xfrm>
          <a:prstGeom prst="rect">
            <a:avLst/>
          </a:prstGeom>
          <a:noFill/>
        </p:spPr>
        <p:txBody>
          <a:bodyPr wrap="none" rtlCol="0">
            <a:spAutoFit/>
          </a:bodyPr>
          <a:lstStyle/>
          <a:p>
            <a:r>
              <a:rPr lang="en-US" altLang="zh-TW" sz="1350" dirty="0"/>
              <a:t>Bounding boxes</a:t>
            </a:r>
            <a:endParaRPr lang="zh-TW" altLang="en-US" sz="1350" dirty="0"/>
          </a:p>
        </p:txBody>
      </p:sp>
    </p:spTree>
    <p:extLst>
      <p:ext uri="{BB962C8B-B14F-4D97-AF65-F5344CB8AC3E}">
        <p14:creationId xmlns:p14="http://schemas.microsoft.com/office/powerpoint/2010/main" val="340401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525649" y="432180"/>
            <a:ext cx="3166727" cy="125694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STEP 2</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3" name="橢圓 2">
            <a:extLst>
              <a:ext uri="{FF2B5EF4-FFF2-40B4-BE49-F238E27FC236}">
                <a16:creationId xmlns:a16="http://schemas.microsoft.com/office/drawing/2014/main" id="{9EF3F0B8-DD59-49C1-BCD5-5BEB9CF22E3D}"/>
              </a:ext>
            </a:extLst>
          </p:cNvPr>
          <p:cNvSpPr/>
          <p:nvPr/>
        </p:nvSpPr>
        <p:spPr>
          <a:xfrm>
            <a:off x="2295581" y="2797423"/>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17" name="橢圓 16">
            <a:extLst>
              <a:ext uri="{FF2B5EF4-FFF2-40B4-BE49-F238E27FC236}">
                <a16:creationId xmlns:a16="http://schemas.microsoft.com/office/drawing/2014/main" id="{49A4C3E8-75E3-4E3A-9F7E-48BFFB09BBAF}"/>
              </a:ext>
            </a:extLst>
          </p:cNvPr>
          <p:cNvSpPr/>
          <p:nvPr/>
        </p:nvSpPr>
        <p:spPr>
          <a:xfrm>
            <a:off x="5498035" y="3238387"/>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30" name="文字方塊 29">
            <a:extLst>
              <a:ext uri="{FF2B5EF4-FFF2-40B4-BE49-F238E27FC236}">
                <a16:creationId xmlns:a16="http://schemas.microsoft.com/office/drawing/2014/main" id="{1B00E756-9D7A-4036-90BA-DC773FC5E32C}"/>
              </a:ext>
            </a:extLst>
          </p:cNvPr>
          <p:cNvSpPr txBox="1"/>
          <p:nvPr/>
        </p:nvSpPr>
        <p:spPr>
          <a:xfrm>
            <a:off x="5384377" y="3490214"/>
            <a:ext cx="460382" cy="300082"/>
          </a:xfrm>
          <a:prstGeom prst="rect">
            <a:avLst/>
          </a:prstGeom>
          <a:noFill/>
        </p:spPr>
        <p:txBody>
          <a:bodyPr wrap="none" rtlCol="0">
            <a:spAutoFit/>
          </a:bodyPr>
          <a:lstStyle/>
          <a:p>
            <a:r>
              <a:rPr lang="en-US" altLang="zh-TW" sz="1350" dirty="0"/>
              <a:t>ID 2</a:t>
            </a:r>
            <a:endParaRPr lang="zh-TW" altLang="en-US" sz="1350" dirty="0"/>
          </a:p>
        </p:txBody>
      </p:sp>
      <p:sp>
        <p:nvSpPr>
          <p:cNvPr id="21" name="文字方塊 20">
            <a:extLst>
              <a:ext uri="{FF2B5EF4-FFF2-40B4-BE49-F238E27FC236}">
                <a16:creationId xmlns:a16="http://schemas.microsoft.com/office/drawing/2014/main" id="{8EA4D804-C4B6-432C-8403-654DA80A0562}"/>
              </a:ext>
            </a:extLst>
          </p:cNvPr>
          <p:cNvSpPr txBox="1"/>
          <p:nvPr/>
        </p:nvSpPr>
        <p:spPr>
          <a:xfrm>
            <a:off x="2370826" y="3028191"/>
            <a:ext cx="460382" cy="300082"/>
          </a:xfrm>
          <a:prstGeom prst="rect">
            <a:avLst/>
          </a:prstGeom>
          <a:noFill/>
        </p:spPr>
        <p:txBody>
          <a:bodyPr wrap="none" rtlCol="0">
            <a:spAutoFit/>
          </a:bodyPr>
          <a:lstStyle/>
          <a:p>
            <a:r>
              <a:rPr lang="en-US" altLang="zh-TW" sz="1350" dirty="0"/>
              <a:t>ID 1</a:t>
            </a:r>
            <a:endParaRPr lang="zh-TW" altLang="en-US" sz="1350" dirty="0"/>
          </a:p>
        </p:txBody>
      </p:sp>
      <p:sp>
        <p:nvSpPr>
          <p:cNvPr id="23" name="橢圓 22">
            <a:extLst>
              <a:ext uri="{FF2B5EF4-FFF2-40B4-BE49-F238E27FC236}">
                <a16:creationId xmlns:a16="http://schemas.microsoft.com/office/drawing/2014/main" id="{8886F77E-EC2E-4C46-8617-59403BD5F870}"/>
              </a:ext>
            </a:extLst>
          </p:cNvPr>
          <p:cNvSpPr/>
          <p:nvPr/>
        </p:nvSpPr>
        <p:spPr>
          <a:xfrm>
            <a:off x="1622241" y="2386954"/>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24" name="橢圓 23">
            <a:extLst>
              <a:ext uri="{FF2B5EF4-FFF2-40B4-BE49-F238E27FC236}">
                <a16:creationId xmlns:a16="http://schemas.microsoft.com/office/drawing/2014/main" id="{72DD50AE-2BFC-474F-92ED-AE52E76F23CA}"/>
              </a:ext>
            </a:extLst>
          </p:cNvPr>
          <p:cNvSpPr/>
          <p:nvPr/>
        </p:nvSpPr>
        <p:spPr>
          <a:xfrm>
            <a:off x="5611694" y="2481405"/>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26" name="橢圓 25">
            <a:extLst>
              <a:ext uri="{FF2B5EF4-FFF2-40B4-BE49-F238E27FC236}">
                <a16:creationId xmlns:a16="http://schemas.microsoft.com/office/drawing/2014/main" id="{D4B1654A-F568-44F8-9F93-34E032A33B83}"/>
              </a:ext>
            </a:extLst>
          </p:cNvPr>
          <p:cNvSpPr/>
          <p:nvPr/>
        </p:nvSpPr>
        <p:spPr>
          <a:xfrm>
            <a:off x="2295581" y="4908919"/>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cxnSp>
        <p:nvCxnSpPr>
          <p:cNvPr id="6" name="直線單箭頭接點 5">
            <a:extLst>
              <a:ext uri="{FF2B5EF4-FFF2-40B4-BE49-F238E27FC236}">
                <a16:creationId xmlns:a16="http://schemas.microsoft.com/office/drawing/2014/main" id="{6EB53ED0-9C6D-4472-BAC2-C65591E404F2}"/>
              </a:ext>
            </a:extLst>
          </p:cNvPr>
          <p:cNvCxnSpPr>
            <a:stCxn id="3" idx="1"/>
            <a:endCxn id="23" idx="5"/>
          </p:cNvCxnSpPr>
          <p:nvPr/>
        </p:nvCxnSpPr>
        <p:spPr>
          <a:xfrm flipH="1" flipV="1">
            <a:off x="1783479" y="2548192"/>
            <a:ext cx="539767" cy="276896"/>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4F959F51-C2D6-4062-B3BB-1F74F8A7DAEE}"/>
              </a:ext>
            </a:extLst>
          </p:cNvPr>
          <p:cNvCxnSpPr>
            <a:cxnSpLocks/>
            <a:stCxn id="3" idx="4"/>
            <a:endCxn id="26" idx="0"/>
          </p:cNvCxnSpPr>
          <p:nvPr/>
        </p:nvCxnSpPr>
        <p:spPr>
          <a:xfrm>
            <a:off x="2390033" y="2986326"/>
            <a:ext cx="0" cy="1922594"/>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08D6CD98-4236-4EDE-9B6A-0FE489CAAB09}"/>
              </a:ext>
            </a:extLst>
          </p:cNvPr>
          <p:cNvCxnSpPr>
            <a:stCxn id="3" idx="7"/>
            <a:endCxn id="24" idx="2"/>
          </p:cNvCxnSpPr>
          <p:nvPr/>
        </p:nvCxnSpPr>
        <p:spPr>
          <a:xfrm flipV="1">
            <a:off x="2456819" y="2575857"/>
            <a:ext cx="3154875" cy="249232"/>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FE5B8BDA-1CC8-49FA-AC59-FA29DEA95BE9}"/>
              </a:ext>
            </a:extLst>
          </p:cNvPr>
          <p:cNvCxnSpPr>
            <a:stCxn id="17" idx="0"/>
            <a:endCxn id="24" idx="4"/>
          </p:cNvCxnSpPr>
          <p:nvPr/>
        </p:nvCxnSpPr>
        <p:spPr>
          <a:xfrm flipV="1">
            <a:off x="5592487" y="2670308"/>
            <a:ext cx="113659" cy="568079"/>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3" name="直線單箭頭接點 32">
            <a:extLst>
              <a:ext uri="{FF2B5EF4-FFF2-40B4-BE49-F238E27FC236}">
                <a16:creationId xmlns:a16="http://schemas.microsoft.com/office/drawing/2014/main" id="{4B26AB23-88DD-43E3-8B74-3C48630DC044}"/>
              </a:ext>
            </a:extLst>
          </p:cNvPr>
          <p:cNvCxnSpPr>
            <a:stCxn id="17" idx="2"/>
            <a:endCxn id="26" idx="7"/>
          </p:cNvCxnSpPr>
          <p:nvPr/>
        </p:nvCxnSpPr>
        <p:spPr>
          <a:xfrm flipH="1">
            <a:off x="2456820" y="3332838"/>
            <a:ext cx="3041216" cy="160374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5" name="直線單箭頭接點 34">
            <a:extLst>
              <a:ext uri="{FF2B5EF4-FFF2-40B4-BE49-F238E27FC236}">
                <a16:creationId xmlns:a16="http://schemas.microsoft.com/office/drawing/2014/main" id="{C0A3BA88-66B3-4ACA-9C1F-BA8A75D6C657}"/>
              </a:ext>
            </a:extLst>
          </p:cNvPr>
          <p:cNvCxnSpPr>
            <a:stCxn id="17" idx="1"/>
            <a:endCxn id="23" idx="6"/>
          </p:cNvCxnSpPr>
          <p:nvPr/>
        </p:nvCxnSpPr>
        <p:spPr>
          <a:xfrm flipH="1" flipV="1">
            <a:off x="1811143" y="2481406"/>
            <a:ext cx="3714557" cy="78464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nvGrpSpPr>
          <p:cNvPr id="47" name="群組 46">
            <a:extLst>
              <a:ext uri="{FF2B5EF4-FFF2-40B4-BE49-F238E27FC236}">
                <a16:creationId xmlns:a16="http://schemas.microsoft.com/office/drawing/2014/main" id="{0BD19C06-9DD8-43A6-A55B-740C59650895}"/>
              </a:ext>
            </a:extLst>
          </p:cNvPr>
          <p:cNvGrpSpPr/>
          <p:nvPr/>
        </p:nvGrpSpPr>
        <p:grpSpPr>
          <a:xfrm>
            <a:off x="5499910" y="4415011"/>
            <a:ext cx="3719193" cy="1380983"/>
            <a:chOff x="7656220" y="4891047"/>
            <a:chExt cx="4958924" cy="1841311"/>
          </a:xfrm>
        </p:grpSpPr>
        <p:sp>
          <p:nvSpPr>
            <p:cNvPr id="36" name="橢圓 35">
              <a:extLst>
                <a:ext uri="{FF2B5EF4-FFF2-40B4-BE49-F238E27FC236}">
                  <a16:creationId xmlns:a16="http://schemas.microsoft.com/office/drawing/2014/main" id="{1729B755-9985-4D03-9915-52B837EA5DFE}"/>
                </a:ext>
              </a:extLst>
            </p:cNvPr>
            <p:cNvSpPr/>
            <p:nvPr/>
          </p:nvSpPr>
          <p:spPr>
            <a:xfrm>
              <a:off x="7925799" y="4891047"/>
              <a:ext cx="251870" cy="25187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sp>
          <p:nvSpPr>
            <p:cNvPr id="37" name="橢圓 36">
              <a:extLst>
                <a:ext uri="{FF2B5EF4-FFF2-40B4-BE49-F238E27FC236}">
                  <a16:creationId xmlns:a16="http://schemas.microsoft.com/office/drawing/2014/main" id="{35C1996B-22A9-4CB9-9EBF-3CDA41F2FCED}"/>
                </a:ext>
              </a:extLst>
            </p:cNvPr>
            <p:cNvSpPr/>
            <p:nvPr/>
          </p:nvSpPr>
          <p:spPr>
            <a:xfrm>
              <a:off x="7925799" y="5402226"/>
              <a:ext cx="251870" cy="25187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solidFill>
                  <a:schemeClr val="tx1"/>
                </a:solidFill>
              </a:endParaRPr>
            </a:p>
          </p:txBody>
        </p:sp>
        <p:cxnSp>
          <p:nvCxnSpPr>
            <p:cNvPr id="39" name="直線接點 38">
              <a:extLst>
                <a:ext uri="{FF2B5EF4-FFF2-40B4-BE49-F238E27FC236}">
                  <a16:creationId xmlns:a16="http://schemas.microsoft.com/office/drawing/2014/main" id="{72E54C08-B360-4917-AA5C-504B21315B5B}"/>
                </a:ext>
              </a:extLst>
            </p:cNvPr>
            <p:cNvCxnSpPr/>
            <p:nvPr/>
          </p:nvCxnSpPr>
          <p:spPr>
            <a:xfrm>
              <a:off x="7659849" y="6066971"/>
              <a:ext cx="791028" cy="0"/>
            </a:xfrm>
            <a:prstGeom prst="line">
              <a:avLst/>
            </a:prstGeom>
            <a:ln w="5715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128FD2F9-93E5-4EBF-8ADD-DBFE6C56263E}"/>
                </a:ext>
              </a:extLst>
            </p:cNvPr>
            <p:cNvCxnSpPr/>
            <p:nvPr/>
          </p:nvCxnSpPr>
          <p:spPr>
            <a:xfrm>
              <a:off x="7656220" y="6516914"/>
              <a:ext cx="791028"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AD5DCE20-414F-40D7-BC63-F9C20F430BFE}"/>
                </a:ext>
              </a:extLst>
            </p:cNvPr>
            <p:cNvSpPr/>
            <p:nvPr/>
          </p:nvSpPr>
          <p:spPr>
            <a:xfrm>
              <a:off x="8539499" y="4891047"/>
              <a:ext cx="1889492" cy="400109"/>
            </a:xfrm>
            <a:prstGeom prst="rect">
              <a:avLst/>
            </a:prstGeom>
          </p:spPr>
          <p:txBody>
            <a:bodyPr wrap="none">
              <a:spAutoFit/>
            </a:bodyPr>
            <a:lstStyle/>
            <a:p>
              <a:r>
                <a:rPr lang="en-US" altLang="zh-TW" sz="1350" i="1" dirty="0">
                  <a:latin typeface="proxima-nova"/>
                </a:rPr>
                <a:t>existing</a:t>
              </a:r>
              <a:r>
                <a:rPr lang="en-US" altLang="zh-TW" sz="1350" dirty="0">
                  <a:latin typeface="proxima-nova"/>
                </a:rPr>
                <a:t> centroids</a:t>
              </a:r>
              <a:endParaRPr lang="zh-TW" altLang="en-US" sz="1350" dirty="0"/>
            </a:p>
          </p:txBody>
        </p:sp>
        <p:sp>
          <p:nvSpPr>
            <p:cNvPr id="44" name="矩形 43">
              <a:extLst>
                <a:ext uri="{FF2B5EF4-FFF2-40B4-BE49-F238E27FC236}">
                  <a16:creationId xmlns:a16="http://schemas.microsoft.com/office/drawing/2014/main" id="{D13C9D24-B9AD-49FA-962E-535A5E684E05}"/>
                </a:ext>
              </a:extLst>
            </p:cNvPr>
            <p:cNvSpPr/>
            <p:nvPr/>
          </p:nvSpPr>
          <p:spPr>
            <a:xfrm>
              <a:off x="8539499" y="5882305"/>
              <a:ext cx="4075645" cy="400109"/>
            </a:xfrm>
            <a:prstGeom prst="rect">
              <a:avLst/>
            </a:prstGeom>
          </p:spPr>
          <p:txBody>
            <a:bodyPr wrap="none">
              <a:spAutoFit/>
            </a:bodyPr>
            <a:lstStyle/>
            <a:p>
              <a:r>
                <a:rPr lang="en-US" altLang="zh-TW" sz="1350" i="1" dirty="0">
                  <a:latin typeface="proxima-nova"/>
                </a:rPr>
                <a:t>distance between ID1 and new centroids </a:t>
              </a:r>
              <a:endParaRPr lang="zh-TW" altLang="en-US" sz="1350" i="1" dirty="0">
                <a:latin typeface="proxima-nova"/>
              </a:endParaRPr>
            </a:p>
          </p:txBody>
        </p:sp>
        <p:sp>
          <p:nvSpPr>
            <p:cNvPr id="45" name="矩形 44">
              <a:extLst>
                <a:ext uri="{FF2B5EF4-FFF2-40B4-BE49-F238E27FC236}">
                  <a16:creationId xmlns:a16="http://schemas.microsoft.com/office/drawing/2014/main" id="{5A2DE225-3F0F-44CB-84D7-A525283A7D94}"/>
                </a:ext>
              </a:extLst>
            </p:cNvPr>
            <p:cNvSpPr/>
            <p:nvPr/>
          </p:nvSpPr>
          <p:spPr>
            <a:xfrm>
              <a:off x="8539499" y="6332249"/>
              <a:ext cx="4024349" cy="400109"/>
            </a:xfrm>
            <a:prstGeom prst="rect">
              <a:avLst/>
            </a:prstGeom>
          </p:spPr>
          <p:txBody>
            <a:bodyPr wrap="none">
              <a:spAutoFit/>
            </a:bodyPr>
            <a:lstStyle/>
            <a:p>
              <a:r>
                <a:rPr lang="en-US" altLang="zh-TW" sz="1350" i="1" dirty="0">
                  <a:latin typeface="proxima-nova"/>
                </a:rPr>
                <a:t>distance between ID2 and new centroids</a:t>
              </a:r>
              <a:endParaRPr lang="zh-TW" altLang="en-US" sz="1350" i="1" dirty="0">
                <a:latin typeface="proxima-nova"/>
              </a:endParaRPr>
            </a:p>
          </p:txBody>
        </p:sp>
        <p:sp>
          <p:nvSpPr>
            <p:cNvPr id="46" name="矩形 45">
              <a:extLst>
                <a:ext uri="{FF2B5EF4-FFF2-40B4-BE49-F238E27FC236}">
                  <a16:creationId xmlns:a16="http://schemas.microsoft.com/office/drawing/2014/main" id="{786305C8-5D72-4837-8380-1B179863F5CE}"/>
                </a:ext>
              </a:extLst>
            </p:cNvPr>
            <p:cNvSpPr/>
            <p:nvPr/>
          </p:nvSpPr>
          <p:spPr>
            <a:xfrm>
              <a:off x="8539499" y="5340990"/>
              <a:ext cx="1566241" cy="400109"/>
            </a:xfrm>
            <a:prstGeom prst="rect">
              <a:avLst/>
            </a:prstGeom>
          </p:spPr>
          <p:txBody>
            <a:bodyPr wrap="none">
              <a:spAutoFit/>
            </a:bodyPr>
            <a:lstStyle/>
            <a:p>
              <a:r>
                <a:rPr lang="en-US" altLang="zh-TW" sz="1350" i="1" dirty="0">
                  <a:latin typeface="proxima-nova"/>
                </a:rPr>
                <a:t>new</a:t>
              </a:r>
              <a:r>
                <a:rPr lang="en-US" altLang="zh-TW" sz="1350" dirty="0">
                  <a:latin typeface="proxima-nova"/>
                </a:rPr>
                <a:t> centroids</a:t>
              </a:r>
              <a:endParaRPr lang="zh-TW" altLang="en-US" sz="1350" dirty="0"/>
            </a:p>
          </p:txBody>
        </p:sp>
      </p:grpSp>
    </p:spTree>
    <p:extLst>
      <p:ext uri="{BB962C8B-B14F-4D97-AF65-F5344CB8AC3E}">
        <p14:creationId xmlns:p14="http://schemas.microsoft.com/office/powerpoint/2010/main" val="4555548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69998" y="339838"/>
            <a:ext cx="3166727" cy="125694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STEP 3</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3" name="橢圓 2">
            <a:extLst>
              <a:ext uri="{FF2B5EF4-FFF2-40B4-BE49-F238E27FC236}">
                <a16:creationId xmlns:a16="http://schemas.microsoft.com/office/drawing/2014/main" id="{9EF3F0B8-DD59-49C1-BCD5-5BEB9CF22E3D}"/>
              </a:ext>
            </a:extLst>
          </p:cNvPr>
          <p:cNvSpPr/>
          <p:nvPr/>
        </p:nvSpPr>
        <p:spPr>
          <a:xfrm>
            <a:off x="2295581" y="2797423"/>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17" name="橢圓 16">
            <a:extLst>
              <a:ext uri="{FF2B5EF4-FFF2-40B4-BE49-F238E27FC236}">
                <a16:creationId xmlns:a16="http://schemas.microsoft.com/office/drawing/2014/main" id="{49A4C3E8-75E3-4E3A-9F7E-48BFFB09BBAF}"/>
              </a:ext>
            </a:extLst>
          </p:cNvPr>
          <p:cNvSpPr/>
          <p:nvPr/>
        </p:nvSpPr>
        <p:spPr>
          <a:xfrm>
            <a:off x="5498035" y="3238387"/>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p>
        </p:txBody>
      </p:sp>
      <p:sp>
        <p:nvSpPr>
          <p:cNvPr id="30" name="文字方塊 29">
            <a:extLst>
              <a:ext uri="{FF2B5EF4-FFF2-40B4-BE49-F238E27FC236}">
                <a16:creationId xmlns:a16="http://schemas.microsoft.com/office/drawing/2014/main" id="{1B00E756-9D7A-4036-90BA-DC773FC5E32C}"/>
              </a:ext>
            </a:extLst>
          </p:cNvPr>
          <p:cNvSpPr txBox="1"/>
          <p:nvPr/>
        </p:nvSpPr>
        <p:spPr>
          <a:xfrm>
            <a:off x="5384377" y="3490214"/>
            <a:ext cx="460382" cy="300082"/>
          </a:xfrm>
          <a:prstGeom prst="rect">
            <a:avLst/>
          </a:prstGeom>
          <a:noFill/>
        </p:spPr>
        <p:txBody>
          <a:bodyPr wrap="none" rtlCol="0">
            <a:spAutoFit/>
          </a:bodyPr>
          <a:lstStyle/>
          <a:p>
            <a:r>
              <a:rPr lang="en-US" altLang="zh-TW" sz="1350" dirty="0"/>
              <a:t>ID 2</a:t>
            </a:r>
            <a:endParaRPr lang="zh-TW" altLang="en-US" sz="1350" dirty="0"/>
          </a:p>
        </p:txBody>
      </p:sp>
      <p:sp>
        <p:nvSpPr>
          <p:cNvPr id="21" name="文字方塊 20">
            <a:extLst>
              <a:ext uri="{FF2B5EF4-FFF2-40B4-BE49-F238E27FC236}">
                <a16:creationId xmlns:a16="http://schemas.microsoft.com/office/drawing/2014/main" id="{8EA4D804-C4B6-432C-8403-654DA80A0562}"/>
              </a:ext>
            </a:extLst>
          </p:cNvPr>
          <p:cNvSpPr txBox="1"/>
          <p:nvPr/>
        </p:nvSpPr>
        <p:spPr>
          <a:xfrm>
            <a:off x="2181922" y="3028957"/>
            <a:ext cx="460382" cy="300082"/>
          </a:xfrm>
          <a:prstGeom prst="rect">
            <a:avLst/>
          </a:prstGeom>
          <a:noFill/>
        </p:spPr>
        <p:txBody>
          <a:bodyPr wrap="none" rtlCol="0">
            <a:spAutoFit/>
          </a:bodyPr>
          <a:lstStyle/>
          <a:p>
            <a:r>
              <a:rPr lang="en-US" altLang="zh-TW" sz="1350" dirty="0"/>
              <a:t>ID 1</a:t>
            </a:r>
            <a:endParaRPr lang="zh-TW" altLang="en-US" sz="1350" dirty="0"/>
          </a:p>
        </p:txBody>
      </p:sp>
      <p:sp>
        <p:nvSpPr>
          <p:cNvPr id="23" name="橢圓 22">
            <a:extLst>
              <a:ext uri="{FF2B5EF4-FFF2-40B4-BE49-F238E27FC236}">
                <a16:creationId xmlns:a16="http://schemas.microsoft.com/office/drawing/2014/main" id="{8886F77E-EC2E-4C46-8617-59403BD5F870}"/>
              </a:ext>
            </a:extLst>
          </p:cNvPr>
          <p:cNvSpPr/>
          <p:nvPr/>
        </p:nvSpPr>
        <p:spPr>
          <a:xfrm>
            <a:off x="1622241" y="2386954"/>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24" name="橢圓 23">
            <a:extLst>
              <a:ext uri="{FF2B5EF4-FFF2-40B4-BE49-F238E27FC236}">
                <a16:creationId xmlns:a16="http://schemas.microsoft.com/office/drawing/2014/main" id="{72DD50AE-2BFC-474F-92ED-AE52E76F23CA}"/>
              </a:ext>
            </a:extLst>
          </p:cNvPr>
          <p:cNvSpPr/>
          <p:nvPr/>
        </p:nvSpPr>
        <p:spPr>
          <a:xfrm>
            <a:off x="5611694" y="2481405"/>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sp>
        <p:nvSpPr>
          <p:cNvPr id="26" name="橢圓 25">
            <a:extLst>
              <a:ext uri="{FF2B5EF4-FFF2-40B4-BE49-F238E27FC236}">
                <a16:creationId xmlns:a16="http://schemas.microsoft.com/office/drawing/2014/main" id="{D4B1654A-F568-44F8-9F93-34E032A33B83}"/>
              </a:ext>
            </a:extLst>
          </p:cNvPr>
          <p:cNvSpPr/>
          <p:nvPr/>
        </p:nvSpPr>
        <p:spPr>
          <a:xfrm>
            <a:off x="2295581" y="4908919"/>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p>
        </p:txBody>
      </p:sp>
      <p:cxnSp>
        <p:nvCxnSpPr>
          <p:cNvPr id="6" name="直線單箭頭接點 5">
            <a:extLst>
              <a:ext uri="{FF2B5EF4-FFF2-40B4-BE49-F238E27FC236}">
                <a16:creationId xmlns:a16="http://schemas.microsoft.com/office/drawing/2014/main" id="{6EB53ED0-9C6D-4472-BAC2-C65591E404F2}"/>
              </a:ext>
            </a:extLst>
          </p:cNvPr>
          <p:cNvCxnSpPr>
            <a:stCxn id="3" idx="1"/>
            <a:endCxn id="23" idx="5"/>
          </p:cNvCxnSpPr>
          <p:nvPr/>
        </p:nvCxnSpPr>
        <p:spPr>
          <a:xfrm flipH="1" flipV="1">
            <a:off x="1783479" y="2548192"/>
            <a:ext cx="539767" cy="276896"/>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FE5B8BDA-1CC8-49FA-AC59-FA29DEA95BE9}"/>
              </a:ext>
            </a:extLst>
          </p:cNvPr>
          <p:cNvCxnSpPr>
            <a:stCxn id="17" idx="0"/>
            <a:endCxn id="24" idx="4"/>
          </p:cNvCxnSpPr>
          <p:nvPr/>
        </p:nvCxnSpPr>
        <p:spPr>
          <a:xfrm flipV="1">
            <a:off x="5592487" y="2670308"/>
            <a:ext cx="113659" cy="568079"/>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nvGrpSpPr>
          <p:cNvPr id="4" name="群組 3">
            <a:extLst>
              <a:ext uri="{FF2B5EF4-FFF2-40B4-BE49-F238E27FC236}">
                <a16:creationId xmlns:a16="http://schemas.microsoft.com/office/drawing/2014/main" id="{B5B45665-5C2F-4683-8416-913B1061CFB2}"/>
              </a:ext>
            </a:extLst>
          </p:cNvPr>
          <p:cNvGrpSpPr/>
          <p:nvPr/>
        </p:nvGrpSpPr>
        <p:grpSpPr>
          <a:xfrm>
            <a:off x="6254591" y="4908923"/>
            <a:ext cx="1877392" cy="637539"/>
            <a:chOff x="7925799" y="4891047"/>
            <a:chExt cx="2503189" cy="850051"/>
          </a:xfrm>
        </p:grpSpPr>
        <p:sp>
          <p:nvSpPr>
            <p:cNvPr id="36" name="橢圓 35">
              <a:extLst>
                <a:ext uri="{FF2B5EF4-FFF2-40B4-BE49-F238E27FC236}">
                  <a16:creationId xmlns:a16="http://schemas.microsoft.com/office/drawing/2014/main" id="{1729B755-9985-4D03-9915-52B837EA5DFE}"/>
                </a:ext>
              </a:extLst>
            </p:cNvPr>
            <p:cNvSpPr/>
            <p:nvPr/>
          </p:nvSpPr>
          <p:spPr>
            <a:xfrm>
              <a:off x="7925799" y="4891047"/>
              <a:ext cx="251870" cy="25187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sp>
          <p:nvSpPr>
            <p:cNvPr id="37" name="橢圓 36">
              <a:extLst>
                <a:ext uri="{FF2B5EF4-FFF2-40B4-BE49-F238E27FC236}">
                  <a16:creationId xmlns:a16="http://schemas.microsoft.com/office/drawing/2014/main" id="{35C1996B-22A9-4CB9-9EBF-3CDA41F2FCED}"/>
                </a:ext>
              </a:extLst>
            </p:cNvPr>
            <p:cNvSpPr/>
            <p:nvPr/>
          </p:nvSpPr>
          <p:spPr>
            <a:xfrm>
              <a:off x="7925799" y="5402226"/>
              <a:ext cx="251870" cy="25187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solidFill>
                  <a:schemeClr val="tx1"/>
                </a:solidFill>
              </a:endParaRPr>
            </a:p>
          </p:txBody>
        </p:sp>
        <p:sp>
          <p:nvSpPr>
            <p:cNvPr id="43" name="矩形 42">
              <a:extLst>
                <a:ext uri="{FF2B5EF4-FFF2-40B4-BE49-F238E27FC236}">
                  <a16:creationId xmlns:a16="http://schemas.microsoft.com/office/drawing/2014/main" id="{AD5DCE20-414F-40D7-BC63-F9C20F430BFE}"/>
                </a:ext>
              </a:extLst>
            </p:cNvPr>
            <p:cNvSpPr/>
            <p:nvPr/>
          </p:nvSpPr>
          <p:spPr>
            <a:xfrm>
              <a:off x="8539497" y="4891047"/>
              <a:ext cx="1889491" cy="400109"/>
            </a:xfrm>
            <a:prstGeom prst="rect">
              <a:avLst/>
            </a:prstGeom>
          </p:spPr>
          <p:txBody>
            <a:bodyPr wrap="none">
              <a:spAutoFit/>
            </a:bodyPr>
            <a:lstStyle/>
            <a:p>
              <a:r>
                <a:rPr lang="en-US" altLang="zh-TW" sz="1350" i="1" dirty="0">
                  <a:latin typeface="proxima-nova"/>
                </a:rPr>
                <a:t>existing</a:t>
              </a:r>
              <a:r>
                <a:rPr lang="en-US" altLang="zh-TW" sz="1350" dirty="0">
                  <a:latin typeface="proxima-nova"/>
                </a:rPr>
                <a:t> centroids</a:t>
              </a:r>
              <a:endParaRPr lang="zh-TW" altLang="en-US" sz="1350" dirty="0"/>
            </a:p>
          </p:txBody>
        </p:sp>
        <p:sp>
          <p:nvSpPr>
            <p:cNvPr id="46" name="矩形 45">
              <a:extLst>
                <a:ext uri="{FF2B5EF4-FFF2-40B4-BE49-F238E27FC236}">
                  <a16:creationId xmlns:a16="http://schemas.microsoft.com/office/drawing/2014/main" id="{786305C8-5D72-4837-8380-1B179863F5CE}"/>
                </a:ext>
              </a:extLst>
            </p:cNvPr>
            <p:cNvSpPr/>
            <p:nvPr/>
          </p:nvSpPr>
          <p:spPr>
            <a:xfrm>
              <a:off x="8539498" y="5340989"/>
              <a:ext cx="1566241" cy="400109"/>
            </a:xfrm>
            <a:prstGeom prst="rect">
              <a:avLst/>
            </a:prstGeom>
          </p:spPr>
          <p:txBody>
            <a:bodyPr wrap="none">
              <a:spAutoFit/>
            </a:bodyPr>
            <a:lstStyle/>
            <a:p>
              <a:r>
                <a:rPr lang="en-US" altLang="zh-TW" sz="1350" i="1" dirty="0">
                  <a:latin typeface="proxima-nova"/>
                </a:rPr>
                <a:t>new</a:t>
              </a:r>
              <a:r>
                <a:rPr lang="en-US" altLang="zh-TW" sz="1350" dirty="0">
                  <a:latin typeface="proxima-nova"/>
                </a:rPr>
                <a:t> centroids</a:t>
              </a:r>
              <a:endParaRPr lang="zh-TW" altLang="en-US" sz="1350" dirty="0"/>
            </a:p>
          </p:txBody>
        </p:sp>
      </p:grpSp>
    </p:spTree>
    <p:extLst>
      <p:ext uri="{BB962C8B-B14F-4D97-AF65-F5344CB8AC3E}">
        <p14:creationId xmlns:p14="http://schemas.microsoft.com/office/powerpoint/2010/main" val="24459031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69998" y="376918"/>
            <a:ext cx="3166727" cy="125694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STEP 4</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23" name="橢圓 22">
            <a:extLst>
              <a:ext uri="{FF2B5EF4-FFF2-40B4-BE49-F238E27FC236}">
                <a16:creationId xmlns:a16="http://schemas.microsoft.com/office/drawing/2014/main" id="{8886F77E-EC2E-4C46-8617-59403BD5F870}"/>
              </a:ext>
            </a:extLst>
          </p:cNvPr>
          <p:cNvSpPr/>
          <p:nvPr/>
        </p:nvSpPr>
        <p:spPr>
          <a:xfrm>
            <a:off x="1622241" y="2386954"/>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solidFill>
                <a:schemeClr val="tx1"/>
              </a:solidFill>
            </a:endParaRPr>
          </a:p>
        </p:txBody>
      </p:sp>
      <p:sp>
        <p:nvSpPr>
          <p:cNvPr id="24" name="橢圓 23">
            <a:extLst>
              <a:ext uri="{FF2B5EF4-FFF2-40B4-BE49-F238E27FC236}">
                <a16:creationId xmlns:a16="http://schemas.microsoft.com/office/drawing/2014/main" id="{72DD50AE-2BFC-474F-92ED-AE52E76F23CA}"/>
              </a:ext>
            </a:extLst>
          </p:cNvPr>
          <p:cNvSpPr/>
          <p:nvPr/>
        </p:nvSpPr>
        <p:spPr>
          <a:xfrm>
            <a:off x="5611694" y="2481405"/>
            <a:ext cx="188903" cy="18890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solidFill>
                <a:schemeClr val="tx1"/>
              </a:solidFill>
            </a:endParaRPr>
          </a:p>
        </p:txBody>
      </p:sp>
      <p:sp>
        <p:nvSpPr>
          <p:cNvPr id="26" name="橢圓 25">
            <a:extLst>
              <a:ext uri="{FF2B5EF4-FFF2-40B4-BE49-F238E27FC236}">
                <a16:creationId xmlns:a16="http://schemas.microsoft.com/office/drawing/2014/main" id="{D4B1654A-F568-44F8-9F93-34E032A33B83}"/>
              </a:ext>
            </a:extLst>
          </p:cNvPr>
          <p:cNvSpPr/>
          <p:nvPr/>
        </p:nvSpPr>
        <p:spPr>
          <a:xfrm>
            <a:off x="2295581" y="4908919"/>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grpSp>
        <p:nvGrpSpPr>
          <p:cNvPr id="4" name="群組 3">
            <a:extLst>
              <a:ext uri="{FF2B5EF4-FFF2-40B4-BE49-F238E27FC236}">
                <a16:creationId xmlns:a16="http://schemas.microsoft.com/office/drawing/2014/main" id="{B5B45665-5C2F-4683-8416-913B1061CFB2}"/>
              </a:ext>
            </a:extLst>
          </p:cNvPr>
          <p:cNvGrpSpPr/>
          <p:nvPr/>
        </p:nvGrpSpPr>
        <p:grpSpPr>
          <a:xfrm>
            <a:off x="6254591" y="4908923"/>
            <a:ext cx="1877392" cy="637539"/>
            <a:chOff x="7925799" y="4891047"/>
            <a:chExt cx="2503189" cy="850051"/>
          </a:xfrm>
        </p:grpSpPr>
        <p:sp>
          <p:nvSpPr>
            <p:cNvPr id="36" name="橢圓 35">
              <a:extLst>
                <a:ext uri="{FF2B5EF4-FFF2-40B4-BE49-F238E27FC236}">
                  <a16:creationId xmlns:a16="http://schemas.microsoft.com/office/drawing/2014/main" id="{1729B755-9985-4D03-9915-52B837EA5DFE}"/>
                </a:ext>
              </a:extLst>
            </p:cNvPr>
            <p:cNvSpPr/>
            <p:nvPr/>
          </p:nvSpPr>
          <p:spPr>
            <a:xfrm>
              <a:off x="7925799" y="4891047"/>
              <a:ext cx="251870" cy="25187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sp>
          <p:nvSpPr>
            <p:cNvPr id="37" name="橢圓 36">
              <a:extLst>
                <a:ext uri="{FF2B5EF4-FFF2-40B4-BE49-F238E27FC236}">
                  <a16:creationId xmlns:a16="http://schemas.microsoft.com/office/drawing/2014/main" id="{35C1996B-22A9-4CB9-9EBF-3CDA41F2FCED}"/>
                </a:ext>
              </a:extLst>
            </p:cNvPr>
            <p:cNvSpPr/>
            <p:nvPr/>
          </p:nvSpPr>
          <p:spPr>
            <a:xfrm>
              <a:off x="7925799" y="5402226"/>
              <a:ext cx="251870" cy="25187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sz="1350">
                <a:solidFill>
                  <a:schemeClr val="tx1"/>
                </a:solidFill>
              </a:endParaRPr>
            </a:p>
          </p:txBody>
        </p:sp>
        <p:sp>
          <p:nvSpPr>
            <p:cNvPr id="43" name="矩形 42">
              <a:extLst>
                <a:ext uri="{FF2B5EF4-FFF2-40B4-BE49-F238E27FC236}">
                  <a16:creationId xmlns:a16="http://schemas.microsoft.com/office/drawing/2014/main" id="{AD5DCE20-414F-40D7-BC63-F9C20F430BFE}"/>
                </a:ext>
              </a:extLst>
            </p:cNvPr>
            <p:cNvSpPr/>
            <p:nvPr/>
          </p:nvSpPr>
          <p:spPr>
            <a:xfrm>
              <a:off x="8539497" y="4891047"/>
              <a:ext cx="1889491" cy="400109"/>
            </a:xfrm>
            <a:prstGeom prst="rect">
              <a:avLst/>
            </a:prstGeom>
          </p:spPr>
          <p:txBody>
            <a:bodyPr wrap="none">
              <a:spAutoFit/>
            </a:bodyPr>
            <a:lstStyle/>
            <a:p>
              <a:r>
                <a:rPr lang="en-US" altLang="zh-TW" sz="1350" i="1" dirty="0">
                  <a:latin typeface="proxima-nova"/>
                </a:rPr>
                <a:t>existing</a:t>
              </a:r>
              <a:r>
                <a:rPr lang="en-US" altLang="zh-TW" sz="1350" dirty="0">
                  <a:latin typeface="proxima-nova"/>
                </a:rPr>
                <a:t> centroids</a:t>
              </a:r>
              <a:endParaRPr lang="zh-TW" altLang="en-US" sz="1350" dirty="0"/>
            </a:p>
          </p:txBody>
        </p:sp>
        <p:sp>
          <p:nvSpPr>
            <p:cNvPr id="46" name="矩形 45">
              <a:extLst>
                <a:ext uri="{FF2B5EF4-FFF2-40B4-BE49-F238E27FC236}">
                  <a16:creationId xmlns:a16="http://schemas.microsoft.com/office/drawing/2014/main" id="{786305C8-5D72-4837-8380-1B179863F5CE}"/>
                </a:ext>
              </a:extLst>
            </p:cNvPr>
            <p:cNvSpPr/>
            <p:nvPr/>
          </p:nvSpPr>
          <p:spPr>
            <a:xfrm>
              <a:off x="8539498" y="5340989"/>
              <a:ext cx="1566241" cy="400109"/>
            </a:xfrm>
            <a:prstGeom prst="rect">
              <a:avLst/>
            </a:prstGeom>
          </p:spPr>
          <p:txBody>
            <a:bodyPr wrap="none">
              <a:spAutoFit/>
            </a:bodyPr>
            <a:lstStyle/>
            <a:p>
              <a:r>
                <a:rPr lang="en-US" altLang="zh-TW" sz="1350" i="1" dirty="0">
                  <a:latin typeface="proxima-nova"/>
                </a:rPr>
                <a:t>new</a:t>
              </a:r>
              <a:r>
                <a:rPr lang="en-US" altLang="zh-TW" sz="1350" dirty="0">
                  <a:latin typeface="proxima-nova"/>
                </a:rPr>
                <a:t> centroids</a:t>
              </a:r>
              <a:endParaRPr lang="zh-TW" altLang="en-US" sz="1350" dirty="0"/>
            </a:p>
          </p:txBody>
        </p:sp>
      </p:grpSp>
      <p:sp>
        <p:nvSpPr>
          <p:cNvPr id="19" name="文字方塊 18">
            <a:extLst>
              <a:ext uri="{FF2B5EF4-FFF2-40B4-BE49-F238E27FC236}">
                <a16:creationId xmlns:a16="http://schemas.microsoft.com/office/drawing/2014/main" id="{1AEA7570-636A-4BC8-8855-AB4403E5A066}"/>
              </a:ext>
            </a:extLst>
          </p:cNvPr>
          <p:cNvSpPr txBox="1"/>
          <p:nvPr/>
        </p:nvSpPr>
        <p:spPr>
          <a:xfrm>
            <a:off x="2181922" y="5115161"/>
            <a:ext cx="460382" cy="300082"/>
          </a:xfrm>
          <a:prstGeom prst="rect">
            <a:avLst/>
          </a:prstGeom>
          <a:noFill/>
        </p:spPr>
        <p:txBody>
          <a:bodyPr wrap="none" rtlCol="0">
            <a:spAutoFit/>
          </a:bodyPr>
          <a:lstStyle/>
          <a:p>
            <a:r>
              <a:rPr lang="en-US" altLang="zh-TW" sz="1350" dirty="0"/>
              <a:t>ID 3</a:t>
            </a:r>
            <a:endParaRPr lang="zh-TW" altLang="en-US" sz="1350" dirty="0"/>
          </a:p>
        </p:txBody>
      </p:sp>
      <p:sp>
        <p:nvSpPr>
          <p:cNvPr id="20" name="橢圓 19">
            <a:extLst>
              <a:ext uri="{FF2B5EF4-FFF2-40B4-BE49-F238E27FC236}">
                <a16:creationId xmlns:a16="http://schemas.microsoft.com/office/drawing/2014/main" id="{EE6BE118-F546-467D-BD91-98D5B4B9D0C8}"/>
              </a:ext>
            </a:extLst>
          </p:cNvPr>
          <p:cNvSpPr/>
          <p:nvPr/>
        </p:nvSpPr>
        <p:spPr>
          <a:xfrm>
            <a:off x="5611694" y="2474039"/>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sp>
        <p:nvSpPr>
          <p:cNvPr id="22" name="橢圓 21">
            <a:extLst>
              <a:ext uri="{FF2B5EF4-FFF2-40B4-BE49-F238E27FC236}">
                <a16:creationId xmlns:a16="http://schemas.microsoft.com/office/drawing/2014/main" id="{1BA489EC-567A-41DF-A224-F9EF36A8438C}"/>
              </a:ext>
            </a:extLst>
          </p:cNvPr>
          <p:cNvSpPr/>
          <p:nvPr/>
        </p:nvSpPr>
        <p:spPr>
          <a:xfrm>
            <a:off x="1622241" y="2373122"/>
            <a:ext cx="188903" cy="18890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sp>
        <p:nvSpPr>
          <p:cNvPr id="25" name="文字方塊 24">
            <a:extLst>
              <a:ext uri="{FF2B5EF4-FFF2-40B4-BE49-F238E27FC236}">
                <a16:creationId xmlns:a16="http://schemas.microsoft.com/office/drawing/2014/main" id="{B019473F-57C8-4F69-BA9D-51FD1ABE6BC3}"/>
              </a:ext>
            </a:extLst>
          </p:cNvPr>
          <p:cNvSpPr txBox="1"/>
          <p:nvPr/>
        </p:nvSpPr>
        <p:spPr>
          <a:xfrm>
            <a:off x="1472669" y="2626941"/>
            <a:ext cx="460382" cy="300082"/>
          </a:xfrm>
          <a:prstGeom prst="rect">
            <a:avLst/>
          </a:prstGeom>
          <a:noFill/>
        </p:spPr>
        <p:txBody>
          <a:bodyPr wrap="none" rtlCol="0">
            <a:spAutoFit/>
          </a:bodyPr>
          <a:lstStyle/>
          <a:p>
            <a:r>
              <a:rPr lang="en-US" altLang="zh-TW" sz="1350" dirty="0"/>
              <a:t>ID 1</a:t>
            </a:r>
            <a:endParaRPr lang="zh-TW" altLang="en-US" sz="1350" dirty="0"/>
          </a:p>
        </p:txBody>
      </p:sp>
      <p:sp>
        <p:nvSpPr>
          <p:cNvPr id="27" name="文字方塊 26">
            <a:extLst>
              <a:ext uri="{FF2B5EF4-FFF2-40B4-BE49-F238E27FC236}">
                <a16:creationId xmlns:a16="http://schemas.microsoft.com/office/drawing/2014/main" id="{9D2EE9D7-1AE5-42BB-9AAC-0CE76FE63DBC}"/>
              </a:ext>
            </a:extLst>
          </p:cNvPr>
          <p:cNvSpPr txBox="1"/>
          <p:nvPr/>
        </p:nvSpPr>
        <p:spPr>
          <a:xfrm>
            <a:off x="5700604" y="2662351"/>
            <a:ext cx="460382" cy="300082"/>
          </a:xfrm>
          <a:prstGeom prst="rect">
            <a:avLst/>
          </a:prstGeom>
          <a:noFill/>
        </p:spPr>
        <p:txBody>
          <a:bodyPr wrap="none" rtlCol="0">
            <a:spAutoFit/>
          </a:bodyPr>
          <a:lstStyle/>
          <a:p>
            <a:r>
              <a:rPr lang="en-US" altLang="zh-TW" sz="1350" dirty="0"/>
              <a:t>ID 2</a:t>
            </a:r>
            <a:endParaRPr lang="zh-TW" altLang="en-US" sz="1350" dirty="0"/>
          </a:p>
        </p:txBody>
      </p:sp>
    </p:spTree>
    <p:extLst>
      <p:ext uri="{BB962C8B-B14F-4D97-AF65-F5344CB8AC3E}">
        <p14:creationId xmlns:p14="http://schemas.microsoft.com/office/powerpoint/2010/main" val="35828424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323528" y="284373"/>
            <a:ext cx="9423535" cy="1993110"/>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STEP 5</a:t>
            </a:r>
            <a:r>
              <a:rPr lang="zh-TW" altLang="en-US" sz="4400" dirty="0">
                <a:latin typeface="+mj-lt"/>
                <a:ea typeface="+mj-ea"/>
                <a:cs typeface="+mj-cs"/>
              </a:rPr>
              <a:t>：</a:t>
            </a:r>
            <a:r>
              <a:rPr lang="en-US" altLang="zh-TW" sz="4400" dirty="0">
                <a:latin typeface="+mj-lt"/>
                <a:ea typeface="+mj-ea"/>
                <a:cs typeface="+mj-cs"/>
              </a:rPr>
              <a:t>Deregister old objects</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10" name="矩形 9">
            <a:extLst>
              <a:ext uri="{FF2B5EF4-FFF2-40B4-BE49-F238E27FC236}">
                <a16:creationId xmlns:a16="http://schemas.microsoft.com/office/drawing/2014/main" id="{410ADB31-425C-457C-9D62-3AD4BB2000A4}"/>
              </a:ext>
            </a:extLst>
          </p:cNvPr>
          <p:cNvSpPr/>
          <p:nvPr/>
        </p:nvSpPr>
        <p:spPr>
          <a:xfrm>
            <a:off x="478972" y="1967145"/>
            <a:ext cx="7723414" cy="646331"/>
          </a:xfrm>
          <a:prstGeom prst="rect">
            <a:avLst/>
          </a:prstGeom>
        </p:spPr>
        <p:txBody>
          <a:bodyPr wrap="square">
            <a:spAutoFit/>
          </a:bodyPr>
          <a:lstStyle/>
          <a:p>
            <a:pPr marL="257175" indent="-257175">
              <a:buFont typeface="Arial" panose="020B0604020202020204" pitchFamily="34" charset="0"/>
              <a:buChar char="•"/>
            </a:pPr>
            <a:r>
              <a:rPr lang="en-US" altLang="zh-TW" dirty="0">
                <a:latin typeface="proxima-nova"/>
              </a:rPr>
              <a:t>we will deregister old objects when they cannot be matched to any existing objects</a:t>
            </a:r>
          </a:p>
        </p:txBody>
      </p:sp>
      <p:sp>
        <p:nvSpPr>
          <p:cNvPr id="6" name="矩形 5">
            <a:extLst>
              <a:ext uri="{FF2B5EF4-FFF2-40B4-BE49-F238E27FC236}">
                <a16:creationId xmlns:a16="http://schemas.microsoft.com/office/drawing/2014/main" id="{740B8DD2-9C8D-475F-903A-63700FFF7FCD}"/>
              </a:ext>
            </a:extLst>
          </p:cNvPr>
          <p:cNvSpPr/>
          <p:nvPr/>
        </p:nvSpPr>
        <p:spPr>
          <a:xfrm>
            <a:off x="3114870" y="3536339"/>
            <a:ext cx="2040733" cy="2040733"/>
          </a:xfrm>
          <a:prstGeom prst="rect">
            <a:avLst/>
          </a:prstGeom>
          <a:noFill/>
          <a:ln w="7620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sz="1350">
              <a:solidFill>
                <a:schemeClr val="tx1"/>
              </a:solidFill>
            </a:endParaRPr>
          </a:p>
        </p:txBody>
      </p:sp>
      <p:sp>
        <p:nvSpPr>
          <p:cNvPr id="8" name="文字方塊 7">
            <a:extLst>
              <a:ext uri="{FF2B5EF4-FFF2-40B4-BE49-F238E27FC236}">
                <a16:creationId xmlns:a16="http://schemas.microsoft.com/office/drawing/2014/main" id="{1507419A-A6F6-4462-8AC9-C7C5AADE8C7C}"/>
              </a:ext>
            </a:extLst>
          </p:cNvPr>
          <p:cNvSpPr txBox="1"/>
          <p:nvPr/>
        </p:nvSpPr>
        <p:spPr>
          <a:xfrm>
            <a:off x="4489909" y="4690789"/>
            <a:ext cx="460382" cy="300082"/>
          </a:xfrm>
          <a:prstGeom prst="rect">
            <a:avLst/>
          </a:prstGeom>
          <a:noFill/>
        </p:spPr>
        <p:txBody>
          <a:bodyPr wrap="none" rtlCol="0">
            <a:spAutoFit/>
          </a:bodyPr>
          <a:lstStyle/>
          <a:p>
            <a:r>
              <a:rPr lang="en-US" altLang="zh-TW" sz="1350" dirty="0"/>
              <a:t>ID 1</a:t>
            </a:r>
            <a:endParaRPr lang="zh-TW" altLang="en-US" sz="1350" dirty="0"/>
          </a:p>
        </p:txBody>
      </p:sp>
      <p:sp>
        <p:nvSpPr>
          <p:cNvPr id="9" name="橢圓 8">
            <a:extLst>
              <a:ext uri="{FF2B5EF4-FFF2-40B4-BE49-F238E27FC236}">
                <a16:creationId xmlns:a16="http://schemas.microsoft.com/office/drawing/2014/main" id="{0A32E9E3-4873-43F6-B8D9-40A0C3AD4611}"/>
              </a:ext>
            </a:extLst>
          </p:cNvPr>
          <p:cNvSpPr/>
          <p:nvPr/>
        </p:nvSpPr>
        <p:spPr>
          <a:xfrm>
            <a:off x="4572000" y="4484366"/>
            <a:ext cx="136437" cy="13643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sz="1350">
              <a:solidFill>
                <a:schemeClr val="tx1"/>
              </a:solidFill>
            </a:endParaRPr>
          </a:p>
        </p:txBody>
      </p:sp>
      <p:cxnSp>
        <p:nvCxnSpPr>
          <p:cNvPr id="11" name="直線單箭頭接點 10">
            <a:extLst>
              <a:ext uri="{FF2B5EF4-FFF2-40B4-BE49-F238E27FC236}">
                <a16:creationId xmlns:a16="http://schemas.microsoft.com/office/drawing/2014/main" id="{3E784277-6A1B-4457-AABF-1F990C62E149}"/>
              </a:ext>
            </a:extLst>
          </p:cNvPr>
          <p:cNvCxnSpPr>
            <a:cxnSpLocks/>
            <a:stCxn id="9" idx="6"/>
          </p:cNvCxnSpPr>
          <p:nvPr/>
        </p:nvCxnSpPr>
        <p:spPr>
          <a:xfrm>
            <a:off x="4708437" y="4552584"/>
            <a:ext cx="866714" cy="1"/>
          </a:xfrm>
          <a:prstGeom prst="straightConnector1">
            <a:avLst/>
          </a:prstGeom>
          <a:ln w="38100">
            <a:solidFill>
              <a:srgbClr val="FF505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C1D48516-0A8B-49A4-A7AC-6304D3CA2502}"/>
              </a:ext>
            </a:extLst>
          </p:cNvPr>
          <p:cNvSpPr/>
          <p:nvPr/>
        </p:nvSpPr>
        <p:spPr>
          <a:xfrm>
            <a:off x="3844771" y="5577071"/>
            <a:ext cx="606256" cy="300082"/>
          </a:xfrm>
          <a:prstGeom prst="rect">
            <a:avLst/>
          </a:prstGeom>
        </p:spPr>
        <p:txBody>
          <a:bodyPr wrap="none">
            <a:spAutoFit/>
          </a:bodyPr>
          <a:lstStyle/>
          <a:p>
            <a:r>
              <a:rPr lang="en-US" altLang="zh-TW" sz="1350" i="1" dirty="0">
                <a:latin typeface="proxima-nova"/>
              </a:rPr>
              <a:t>frame</a:t>
            </a:r>
            <a:endParaRPr lang="zh-TW" altLang="en-US" sz="1350" i="1" dirty="0">
              <a:latin typeface="proxima-nova"/>
            </a:endParaRPr>
          </a:p>
        </p:txBody>
      </p:sp>
    </p:spTree>
    <p:extLst>
      <p:ext uri="{BB962C8B-B14F-4D97-AF65-F5344CB8AC3E}">
        <p14:creationId xmlns:p14="http://schemas.microsoft.com/office/powerpoint/2010/main" val="33821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p:txBody>
          <a:bodyPr/>
          <a:lstStyle/>
          <a:p>
            <a:r>
              <a:rPr lang="en-US" altLang="zh-TW" sz="3600" spc="-150"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t>System Architecture</a:t>
            </a:r>
            <a:endParaRPr lang="zh-TW" altLang="en-US" dirty="0"/>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p:txBody>
          <a:bodyPr/>
          <a:lstStyle/>
          <a:p>
            <a:fld id="{C2E47F38-7C13-420E-8636-23B67D0BA877}" type="slidenum">
              <a:rPr lang="zh-TW" altLang="en-US" smtClean="0"/>
              <a:pPr/>
              <a:t>16</a:t>
            </a:fld>
            <a:endParaRPr lang="zh-TW" altLang="en-US"/>
          </a:p>
        </p:txBody>
      </p:sp>
      <p:grpSp>
        <p:nvGrpSpPr>
          <p:cNvPr id="10" name="群組 9">
            <a:extLst>
              <a:ext uri="{FF2B5EF4-FFF2-40B4-BE49-F238E27FC236}">
                <a16:creationId xmlns:a16="http://schemas.microsoft.com/office/drawing/2014/main" id="{B2607492-A36D-4635-8137-E4A50ABA7AF9}"/>
              </a:ext>
            </a:extLst>
          </p:cNvPr>
          <p:cNvGrpSpPr/>
          <p:nvPr/>
        </p:nvGrpSpPr>
        <p:grpSpPr>
          <a:xfrm>
            <a:off x="539552" y="2420888"/>
            <a:ext cx="7577972" cy="3538336"/>
            <a:chOff x="1276755" y="2379579"/>
            <a:chExt cx="9360718" cy="4370743"/>
          </a:xfrm>
        </p:grpSpPr>
        <p:grpSp>
          <p:nvGrpSpPr>
            <p:cNvPr id="11" name="群組 10">
              <a:extLst>
                <a:ext uri="{FF2B5EF4-FFF2-40B4-BE49-F238E27FC236}">
                  <a16:creationId xmlns:a16="http://schemas.microsoft.com/office/drawing/2014/main" id="{D57F7CC4-29F2-4CA0-9E52-2563DBE3F987}"/>
                </a:ext>
              </a:extLst>
            </p:cNvPr>
            <p:cNvGrpSpPr/>
            <p:nvPr/>
          </p:nvGrpSpPr>
          <p:grpSpPr>
            <a:xfrm>
              <a:off x="1304406" y="2379579"/>
              <a:ext cx="7514242" cy="2388928"/>
              <a:chOff x="2338879" y="2277979"/>
              <a:chExt cx="7514242" cy="2388928"/>
            </a:xfrm>
          </p:grpSpPr>
          <p:grpSp>
            <p:nvGrpSpPr>
              <p:cNvPr id="25" name="群組 24">
                <a:extLst>
                  <a:ext uri="{FF2B5EF4-FFF2-40B4-BE49-F238E27FC236}">
                    <a16:creationId xmlns:a16="http://schemas.microsoft.com/office/drawing/2014/main" id="{BAB211F2-6FDB-4884-8CF1-7B8EC4312D1B}"/>
                  </a:ext>
                </a:extLst>
              </p:cNvPr>
              <p:cNvGrpSpPr/>
              <p:nvPr/>
            </p:nvGrpSpPr>
            <p:grpSpPr>
              <a:xfrm>
                <a:off x="2338879" y="2277979"/>
                <a:ext cx="7514242" cy="2388928"/>
                <a:chOff x="1330224" y="2320906"/>
                <a:chExt cx="7514242" cy="2388928"/>
              </a:xfrm>
            </p:grpSpPr>
            <p:pic>
              <p:nvPicPr>
                <p:cNvPr id="27" name="Picture 2" descr="Raspberry Clipart Svg - Raspberry Pi Icon Png , Free Transparent ...">
                  <a:extLst>
                    <a:ext uri="{FF2B5EF4-FFF2-40B4-BE49-F238E27FC236}">
                      <a16:creationId xmlns:a16="http://schemas.microsoft.com/office/drawing/2014/main" id="{C09EB8AD-396E-4B1E-BE34-B9D5724F59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709" y="2928089"/>
                  <a:ext cx="1822196" cy="12122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ecurity camera icon - Fora.educateidaho.org">
                  <a:extLst>
                    <a:ext uri="{FF2B5EF4-FFF2-40B4-BE49-F238E27FC236}">
                      <a16:creationId xmlns:a16="http://schemas.microsoft.com/office/drawing/2014/main" id="{4501ACCE-1175-448C-85E7-81F60A9535F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586" b="79798" l="2756" r="92913">
                              <a14:foregroundMark x1="46850" y1="46465" x2="82677" y2="59091"/>
                              <a14:foregroundMark x1="82677" y1="59091" x2="83858" y2="59091"/>
                              <a14:foregroundMark x1="93307" y1="47475" x2="85433" y2="48485"/>
                              <a14:foregroundMark x1="2756" y1="55556" x2="2756" y2="59091"/>
                              <a14:foregroundMark x1="23228" y1="63131" x2="18504" y2="63131"/>
                            </a14:backgroundRemoval>
                          </a14:imgEffect>
                        </a14:imgLayer>
                      </a14:imgProps>
                    </a:ext>
                    <a:ext uri="{28A0092B-C50C-407E-A947-70E740481C1C}">
                      <a14:useLocalDpi xmlns:a14="http://schemas.microsoft.com/office/drawing/2010/main" val="0"/>
                    </a:ext>
                  </a:extLst>
                </a:blip>
                <a:srcRect r="4216" b="11269"/>
                <a:stretch/>
              </p:blipFill>
              <p:spPr bwMode="auto">
                <a:xfrm>
                  <a:off x="7604160" y="2320906"/>
                  <a:ext cx="1240306" cy="8956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Desktop computer icon computer - Transparent PNG &amp; SVG vector file">
                  <a:extLst>
                    <a:ext uri="{FF2B5EF4-FFF2-40B4-BE49-F238E27FC236}">
                      <a16:creationId xmlns:a16="http://schemas.microsoft.com/office/drawing/2014/main" id="{D9828C33-19C7-45F8-BBC8-C1DE8FE0E0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224" y="2871462"/>
                  <a:ext cx="1325526" cy="132552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a:extLst>
                    <a:ext uri="{FF2B5EF4-FFF2-40B4-BE49-F238E27FC236}">
                      <a16:creationId xmlns:a16="http://schemas.microsoft.com/office/drawing/2014/main" id="{0F81D77B-E459-45AB-AF83-B4D32EA6C458}"/>
                    </a:ext>
                  </a:extLst>
                </p:cNvPr>
                <p:cNvSpPr/>
                <p:nvPr/>
              </p:nvSpPr>
              <p:spPr>
                <a:xfrm>
                  <a:off x="5960574" y="4253615"/>
                  <a:ext cx="1611736" cy="456219"/>
                </a:xfrm>
                <a:prstGeom prst="rect">
                  <a:avLst/>
                </a:prstGeom>
              </p:spPr>
              <p:txBody>
                <a:bodyPr wrap="none">
                  <a:spAutoFit/>
                </a:bodyPr>
                <a:lstStyle/>
                <a:p>
                  <a:r>
                    <a:rPr lang="en-US" altLang="zh-TW" i="1" dirty="0">
                      <a:latin typeface="proxima-nova"/>
                    </a:rPr>
                    <a:t>raspberry pi</a:t>
                  </a:r>
                  <a:endParaRPr lang="zh-TW" altLang="en-US" dirty="0"/>
                </a:p>
              </p:txBody>
            </p:sp>
            <p:cxnSp>
              <p:nvCxnSpPr>
                <p:cNvPr id="31" name="直線接點 30">
                  <a:extLst>
                    <a:ext uri="{FF2B5EF4-FFF2-40B4-BE49-F238E27FC236}">
                      <a16:creationId xmlns:a16="http://schemas.microsoft.com/office/drawing/2014/main" id="{604A2F27-A76A-414F-9ADB-E2CA9F63CD1D}"/>
                    </a:ext>
                  </a:extLst>
                </p:cNvPr>
                <p:cNvCxnSpPr>
                  <a:stCxn id="29" idx="3"/>
                  <a:endCxn id="27" idx="1"/>
                </p:cNvCxnSpPr>
                <p:nvPr/>
              </p:nvCxnSpPr>
              <p:spPr>
                <a:xfrm>
                  <a:off x="2655750" y="3534225"/>
                  <a:ext cx="2959959" cy="0"/>
                </a:xfrm>
                <a:prstGeom prst="line">
                  <a:avLst/>
                </a:prstGeom>
                <a:ln w="57150">
                  <a:solidFill>
                    <a:srgbClr val="FFA000"/>
                  </a:solidFill>
                  <a:prstDash val="dash"/>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4595DFDE-3ECC-416F-BBB5-1594C5D8A290}"/>
                  </a:ext>
                </a:extLst>
              </p:cNvPr>
              <p:cNvSpPr/>
              <p:nvPr/>
            </p:nvSpPr>
            <p:spPr>
              <a:xfrm>
                <a:off x="2349251" y="4154061"/>
                <a:ext cx="1367547" cy="456219"/>
              </a:xfrm>
              <a:prstGeom prst="rect">
                <a:avLst/>
              </a:prstGeom>
            </p:spPr>
            <p:txBody>
              <a:bodyPr wrap="none">
                <a:spAutoFit/>
              </a:bodyPr>
              <a:lstStyle/>
              <a:p>
                <a:r>
                  <a:rPr lang="en-US" altLang="zh-TW" i="1" dirty="0">
                    <a:latin typeface="proxima-nova"/>
                  </a:rPr>
                  <a:t>Computer</a:t>
                </a:r>
                <a:endParaRPr lang="zh-TW" altLang="en-US" dirty="0"/>
              </a:p>
            </p:txBody>
          </p:sp>
        </p:grpSp>
        <p:sp>
          <p:nvSpPr>
            <p:cNvPr id="12" name="矩形 11">
              <a:extLst>
                <a:ext uri="{FF2B5EF4-FFF2-40B4-BE49-F238E27FC236}">
                  <a16:creationId xmlns:a16="http://schemas.microsoft.com/office/drawing/2014/main" id="{33BC1DEA-CB4F-4D99-9426-0748502F54AF}"/>
                </a:ext>
              </a:extLst>
            </p:cNvPr>
            <p:cNvSpPr/>
            <p:nvPr/>
          </p:nvSpPr>
          <p:spPr>
            <a:xfrm>
              <a:off x="7578342" y="3374783"/>
              <a:ext cx="1628210" cy="456219"/>
            </a:xfrm>
            <a:prstGeom prst="rect">
              <a:avLst/>
            </a:prstGeom>
          </p:spPr>
          <p:txBody>
            <a:bodyPr wrap="none">
              <a:spAutoFit/>
            </a:bodyPr>
            <a:lstStyle/>
            <a:p>
              <a:r>
                <a:rPr lang="en-US" altLang="zh-TW" i="1" dirty="0">
                  <a:latin typeface="proxima-nova"/>
                </a:rPr>
                <a:t>USB camera</a:t>
              </a:r>
              <a:endParaRPr lang="zh-TW" altLang="en-US" dirty="0"/>
            </a:p>
          </p:txBody>
        </p:sp>
        <p:sp>
          <p:nvSpPr>
            <p:cNvPr id="13" name="矩形 12">
              <a:extLst>
                <a:ext uri="{FF2B5EF4-FFF2-40B4-BE49-F238E27FC236}">
                  <a16:creationId xmlns:a16="http://schemas.microsoft.com/office/drawing/2014/main" id="{CFCED792-EA32-4441-8241-A71A60AA3296}"/>
                </a:ext>
              </a:extLst>
            </p:cNvPr>
            <p:cNvSpPr/>
            <p:nvPr/>
          </p:nvSpPr>
          <p:spPr>
            <a:xfrm>
              <a:off x="3175644" y="3105165"/>
              <a:ext cx="2138921" cy="456219"/>
            </a:xfrm>
            <a:prstGeom prst="rect">
              <a:avLst/>
            </a:prstGeom>
          </p:spPr>
          <p:txBody>
            <a:bodyPr wrap="none">
              <a:spAutoFit/>
            </a:bodyPr>
            <a:lstStyle/>
            <a:p>
              <a:r>
                <a:rPr lang="en-US" altLang="zh-TW" i="1" dirty="0">
                  <a:latin typeface="proxima-nova"/>
                </a:rPr>
                <a:t>Video Streaming</a:t>
              </a:r>
              <a:endParaRPr lang="zh-TW" altLang="en-US" dirty="0"/>
            </a:p>
          </p:txBody>
        </p:sp>
        <p:pic>
          <p:nvPicPr>
            <p:cNvPr id="14" name="Picture 16" descr="Open door entrance | Free Icon">
              <a:extLst>
                <a:ext uri="{FF2B5EF4-FFF2-40B4-BE49-F238E27FC236}">
                  <a16:creationId xmlns:a16="http://schemas.microsoft.com/office/drawing/2014/main" id="{87DEECDF-81E9-4A12-9C35-07C7208CA27C}"/>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4366" y="3589107"/>
              <a:ext cx="1333107" cy="1333107"/>
            </a:xfrm>
            <a:prstGeom prst="rect">
              <a:avLst/>
            </a:prstGeom>
            <a:noFill/>
            <a:extLst>
              <a:ext uri="{909E8E84-426E-40DD-AFC4-6F175D3DCCD1}">
                <a14:hiddenFill xmlns:a14="http://schemas.microsoft.com/office/drawing/2010/main">
                  <a:solidFill>
                    <a:srgbClr val="FFFFFF"/>
                  </a:solidFill>
                </a14:hiddenFill>
              </a:ext>
            </a:extLst>
          </p:spPr>
        </p:pic>
        <p:sp>
          <p:nvSpPr>
            <p:cNvPr id="15" name="箭號: 向下 14">
              <a:extLst>
                <a:ext uri="{FF2B5EF4-FFF2-40B4-BE49-F238E27FC236}">
                  <a16:creationId xmlns:a16="http://schemas.microsoft.com/office/drawing/2014/main" id="{A5C35BD2-C609-4966-9C8D-BB1E4E58445C}"/>
                </a:ext>
              </a:extLst>
            </p:cNvPr>
            <p:cNvSpPr/>
            <p:nvPr/>
          </p:nvSpPr>
          <p:spPr>
            <a:xfrm>
              <a:off x="9634194"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箭號: 向下 15">
              <a:extLst>
                <a:ext uri="{FF2B5EF4-FFF2-40B4-BE49-F238E27FC236}">
                  <a16:creationId xmlns:a16="http://schemas.microsoft.com/office/drawing/2014/main" id="{43CA53DC-C97D-4378-8BAE-FD093FD0F89B}"/>
                </a:ext>
              </a:extLst>
            </p:cNvPr>
            <p:cNvSpPr/>
            <p:nvPr/>
          </p:nvSpPr>
          <p:spPr>
            <a:xfrm rot="10800000">
              <a:off x="10063003"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17" name="Picture 8" descr="Character, figure, man, person icon">
              <a:extLst>
                <a:ext uri="{FF2B5EF4-FFF2-40B4-BE49-F238E27FC236}">
                  <a16:creationId xmlns:a16="http://schemas.microsoft.com/office/drawing/2014/main" id="{8C0F3F4D-71DB-425E-869E-5F2D3C9352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2866" y="5180740"/>
              <a:ext cx="1076106" cy="1076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eb Browser Icon of Glyph style - Available in SVG, PNG, EPS, AI ...">
              <a:extLst>
                <a:ext uri="{FF2B5EF4-FFF2-40B4-BE49-F238E27FC236}">
                  <a16:creationId xmlns:a16="http://schemas.microsoft.com/office/drawing/2014/main" id="{99900E54-5030-4506-B02F-85D98CB32A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2606" y="5257078"/>
              <a:ext cx="907237" cy="907237"/>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B5FE12BA-F084-4AB2-99C8-62C521922AB5}"/>
                </a:ext>
              </a:extLst>
            </p:cNvPr>
            <p:cNvSpPr/>
            <p:nvPr/>
          </p:nvSpPr>
          <p:spPr>
            <a:xfrm>
              <a:off x="1276755" y="6188485"/>
              <a:ext cx="1755808" cy="456219"/>
            </a:xfrm>
            <a:prstGeom prst="rect">
              <a:avLst/>
            </a:prstGeom>
          </p:spPr>
          <p:txBody>
            <a:bodyPr wrap="none">
              <a:spAutoFit/>
            </a:bodyPr>
            <a:lstStyle/>
            <a:p>
              <a:r>
                <a:rPr lang="en-US" altLang="zh-TW" i="1" dirty="0">
                  <a:latin typeface="proxima-nova"/>
                </a:rPr>
                <a:t>Web browser</a:t>
              </a:r>
              <a:endParaRPr lang="zh-TW" altLang="en-US" dirty="0"/>
            </a:p>
          </p:txBody>
        </p:sp>
        <p:pic>
          <p:nvPicPr>
            <p:cNvPr id="20" name="Picture 2" descr="Server, server icon, server line icon icon">
              <a:extLst>
                <a:ext uri="{FF2B5EF4-FFF2-40B4-BE49-F238E27FC236}">
                  <a16:creationId xmlns:a16="http://schemas.microsoft.com/office/drawing/2014/main" id="{971D5386-3162-46CB-A822-17A7B74E81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635" y="5117807"/>
              <a:ext cx="1185780" cy="1185780"/>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898C5E92-AF9E-40FC-A230-81BE171F1C40}"/>
                </a:ext>
              </a:extLst>
            </p:cNvPr>
            <p:cNvSpPr/>
            <p:nvPr/>
          </p:nvSpPr>
          <p:spPr>
            <a:xfrm>
              <a:off x="3466799" y="6294103"/>
              <a:ext cx="935644" cy="456219"/>
            </a:xfrm>
            <a:prstGeom prst="rect">
              <a:avLst/>
            </a:prstGeom>
          </p:spPr>
          <p:txBody>
            <a:bodyPr wrap="none">
              <a:spAutoFit/>
            </a:bodyPr>
            <a:lstStyle/>
            <a:p>
              <a:r>
                <a:rPr lang="en-US" altLang="zh-TW" i="1" dirty="0">
                  <a:latin typeface="proxima-nova"/>
                </a:rPr>
                <a:t>server</a:t>
              </a:r>
              <a:endParaRPr lang="zh-TW" altLang="en-US" dirty="0"/>
            </a:p>
          </p:txBody>
        </p:sp>
        <p:cxnSp>
          <p:nvCxnSpPr>
            <p:cNvPr id="22" name="直線單箭頭接點 21">
              <a:extLst>
                <a:ext uri="{FF2B5EF4-FFF2-40B4-BE49-F238E27FC236}">
                  <a16:creationId xmlns:a16="http://schemas.microsoft.com/office/drawing/2014/main" id="{A7D3F6B4-8611-4BF4-8157-0CFFD5E1E0CD}"/>
                </a:ext>
              </a:extLst>
            </p:cNvPr>
            <p:cNvCxnSpPr>
              <a:stCxn id="29" idx="3"/>
              <a:endCxn id="20" idx="0"/>
            </p:cNvCxnSpPr>
            <p:nvPr/>
          </p:nvCxnSpPr>
          <p:spPr>
            <a:xfrm>
              <a:off x="2629932" y="3592898"/>
              <a:ext cx="1215593" cy="1524909"/>
            </a:xfrm>
            <a:prstGeom prst="straightConnector1">
              <a:avLst/>
            </a:prstGeom>
            <a:ln w="57150">
              <a:solidFill>
                <a:srgbClr val="FFA0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ABD04868-789E-4D59-A256-B815DC4F5992}"/>
                </a:ext>
              </a:extLst>
            </p:cNvPr>
            <p:cNvSpPr/>
            <p:nvPr/>
          </p:nvSpPr>
          <p:spPr>
            <a:xfrm>
              <a:off x="3439487" y="4312288"/>
              <a:ext cx="2562269" cy="456219"/>
            </a:xfrm>
            <a:prstGeom prst="rect">
              <a:avLst/>
            </a:prstGeom>
          </p:spPr>
          <p:txBody>
            <a:bodyPr wrap="none">
              <a:spAutoFit/>
            </a:bodyPr>
            <a:lstStyle/>
            <a:p>
              <a:r>
                <a:rPr lang="en-US" altLang="zh-TW" i="1" dirty="0">
                  <a:latin typeface="proxima-nova"/>
                </a:rPr>
                <a:t>Passing count </a:t>
              </a:r>
              <a:r>
                <a:rPr lang="en-US" altLang="zh-TW" i="1" dirty="0" err="1">
                  <a:latin typeface="proxima-nova"/>
                </a:rPr>
                <a:t>parm</a:t>
              </a:r>
              <a:r>
                <a:rPr lang="en-US" altLang="zh-TW" i="1" dirty="0">
                  <a:latin typeface="proxima-nova"/>
                </a:rPr>
                <a:t>.</a:t>
              </a:r>
              <a:endParaRPr lang="zh-TW" altLang="en-US" dirty="0"/>
            </a:p>
          </p:txBody>
        </p:sp>
        <p:cxnSp>
          <p:nvCxnSpPr>
            <p:cNvPr id="24" name="直線接點 23">
              <a:extLst>
                <a:ext uri="{FF2B5EF4-FFF2-40B4-BE49-F238E27FC236}">
                  <a16:creationId xmlns:a16="http://schemas.microsoft.com/office/drawing/2014/main" id="{1B830163-51E6-432C-A8C9-3875DE1984C3}"/>
                </a:ext>
              </a:extLst>
            </p:cNvPr>
            <p:cNvCxnSpPr>
              <a:cxnSpLocks/>
              <a:stCxn id="18" idx="3"/>
            </p:cNvCxnSpPr>
            <p:nvPr/>
          </p:nvCxnSpPr>
          <p:spPr>
            <a:xfrm>
              <a:off x="2359843" y="5710697"/>
              <a:ext cx="1079644"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3" name="矩形 2">
            <a:extLst>
              <a:ext uri="{FF2B5EF4-FFF2-40B4-BE49-F238E27FC236}">
                <a16:creationId xmlns:a16="http://schemas.microsoft.com/office/drawing/2014/main" id="{E64D3F6D-883F-4035-9F21-4E1F434AD6FE}"/>
              </a:ext>
            </a:extLst>
          </p:cNvPr>
          <p:cNvSpPr/>
          <p:nvPr/>
        </p:nvSpPr>
        <p:spPr>
          <a:xfrm>
            <a:off x="1635016" y="2420888"/>
            <a:ext cx="5324105" cy="147293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736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78725" y="389449"/>
            <a:ext cx="4892459" cy="1993110"/>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Streaming Server</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8" name="矩形 7">
            <a:extLst>
              <a:ext uri="{FF2B5EF4-FFF2-40B4-BE49-F238E27FC236}">
                <a16:creationId xmlns:a16="http://schemas.microsoft.com/office/drawing/2014/main" id="{A643E5DA-2AEA-47D3-A9D9-47122E341DEF}"/>
              </a:ext>
            </a:extLst>
          </p:cNvPr>
          <p:cNvSpPr/>
          <p:nvPr/>
        </p:nvSpPr>
        <p:spPr>
          <a:xfrm>
            <a:off x="478972" y="1967145"/>
            <a:ext cx="7723414" cy="1754326"/>
          </a:xfrm>
          <a:prstGeom prst="rect">
            <a:avLst/>
          </a:prstGeom>
        </p:spPr>
        <p:txBody>
          <a:bodyPr wrap="square">
            <a:spAutoFit/>
          </a:bodyPr>
          <a:lstStyle/>
          <a:p>
            <a:pPr marL="257175" indent="-257175">
              <a:buFont typeface="Arial" panose="020B0604020202020204" pitchFamily="34" charset="0"/>
              <a:buChar char="•"/>
            </a:pPr>
            <a:r>
              <a:rPr lang="en-US" altLang="zh-TW" dirty="0">
                <a:latin typeface="proxima-nova"/>
              </a:rPr>
              <a:t>Download </a:t>
            </a:r>
            <a:r>
              <a:rPr lang="en-US" altLang="zh-TW" dirty="0" err="1">
                <a:latin typeface="proxima-nova"/>
              </a:rPr>
              <a:t>mjpg</a:t>
            </a:r>
            <a:r>
              <a:rPr lang="en-US" altLang="zh-TW" dirty="0">
                <a:latin typeface="proxima-nova"/>
              </a:rPr>
              <a:t>-streamer</a:t>
            </a:r>
          </a:p>
          <a:p>
            <a:pPr lvl="1"/>
            <a:r>
              <a:rPr lang="en-US" altLang="zh-TW" dirty="0" err="1">
                <a:latin typeface="proxima-nova"/>
              </a:rPr>
              <a:t>wget</a:t>
            </a:r>
            <a:r>
              <a:rPr lang="en-US" altLang="zh-TW" dirty="0">
                <a:latin typeface="proxima-nova"/>
              </a:rPr>
              <a:t> </a:t>
            </a:r>
            <a:r>
              <a:rPr lang="en-US" altLang="zh-TW" dirty="0">
                <a:latin typeface="proxima-nova"/>
                <a:hlinkClick r:id="rId3">
                  <a:extLst>
                    <a:ext uri="{A12FA001-AC4F-418D-AE19-62706E023703}">
                      <ahyp:hlinkClr xmlns:ahyp="http://schemas.microsoft.com/office/drawing/2018/hyperlinkcolor" val="tx"/>
                    </a:ext>
                  </a:extLst>
                </a:hlinkClick>
              </a:rPr>
              <a:t>https://github.com/jacksonliam/mjpg-streamer/archive/master.zip</a:t>
            </a:r>
            <a:endParaRPr lang="en-US" altLang="zh-TW" dirty="0">
              <a:latin typeface="proxima-nova"/>
            </a:endParaRPr>
          </a:p>
          <a:p>
            <a:pPr lvl="1"/>
            <a:r>
              <a:rPr lang="en-US" altLang="zh-TW" dirty="0">
                <a:latin typeface="proxima-nova"/>
              </a:rPr>
              <a:t>unzip master.zip</a:t>
            </a:r>
          </a:p>
          <a:p>
            <a:pPr marL="257175" indent="-257175">
              <a:buFont typeface="Arial" panose="020B0604020202020204" pitchFamily="34" charset="0"/>
              <a:buChar char="•"/>
            </a:pPr>
            <a:r>
              <a:rPr lang="en-US" altLang="zh-TW" dirty="0">
                <a:latin typeface="proxima-nova"/>
              </a:rPr>
              <a:t>Set static IP on Raspberry Pi</a:t>
            </a:r>
          </a:p>
          <a:p>
            <a:pPr lvl="1"/>
            <a:r>
              <a:rPr lang="en-US" altLang="zh-TW" dirty="0" err="1">
                <a:latin typeface="proxima-nova"/>
              </a:rPr>
              <a:t>sudo</a:t>
            </a:r>
            <a:r>
              <a:rPr lang="en-US" altLang="zh-TW" dirty="0">
                <a:latin typeface="proxima-nova"/>
              </a:rPr>
              <a:t> </a:t>
            </a:r>
            <a:r>
              <a:rPr lang="en-US" altLang="zh-TW" dirty="0" err="1">
                <a:latin typeface="proxima-nova"/>
              </a:rPr>
              <a:t>nano</a:t>
            </a:r>
            <a:r>
              <a:rPr lang="en-US" altLang="zh-TW" dirty="0">
                <a:latin typeface="proxima-nova"/>
              </a:rPr>
              <a:t> /</a:t>
            </a:r>
            <a:r>
              <a:rPr lang="en-US" altLang="zh-TW" dirty="0" err="1">
                <a:latin typeface="proxima-nova"/>
              </a:rPr>
              <a:t>etc</a:t>
            </a:r>
            <a:r>
              <a:rPr lang="en-US" altLang="zh-TW" dirty="0">
                <a:latin typeface="proxima-nova"/>
              </a:rPr>
              <a:t>/</a:t>
            </a:r>
            <a:r>
              <a:rPr lang="en-US" altLang="zh-TW" dirty="0" err="1">
                <a:latin typeface="proxima-nova"/>
              </a:rPr>
              <a:t>dhcpcd.conf</a:t>
            </a:r>
            <a:endParaRPr lang="en-US" altLang="zh-TW" dirty="0">
              <a:latin typeface="proxima-nova"/>
            </a:endParaRPr>
          </a:p>
          <a:p>
            <a:pPr lvl="1"/>
            <a:endParaRPr lang="en-US" altLang="zh-TW" dirty="0">
              <a:latin typeface="proxima-nova"/>
            </a:endParaRPr>
          </a:p>
        </p:txBody>
      </p:sp>
      <p:pic>
        <p:nvPicPr>
          <p:cNvPr id="9" name="圖片 8">
            <a:extLst>
              <a:ext uri="{FF2B5EF4-FFF2-40B4-BE49-F238E27FC236}">
                <a16:creationId xmlns:a16="http://schemas.microsoft.com/office/drawing/2014/main" id="{BF0D3A37-30EC-4C59-9067-83BA7D11C2BE}"/>
              </a:ext>
            </a:extLst>
          </p:cNvPr>
          <p:cNvPicPr>
            <a:picLocks noChangeAspect="1"/>
          </p:cNvPicPr>
          <p:nvPr/>
        </p:nvPicPr>
        <p:blipFill>
          <a:blip r:embed="rId4"/>
          <a:stretch>
            <a:fillRect/>
          </a:stretch>
        </p:blipFill>
        <p:spPr>
          <a:xfrm>
            <a:off x="719716" y="3698388"/>
            <a:ext cx="5676515" cy="1576810"/>
          </a:xfrm>
          <a:prstGeom prst="rect">
            <a:avLst/>
          </a:prstGeom>
        </p:spPr>
      </p:pic>
      <p:sp>
        <p:nvSpPr>
          <p:cNvPr id="4" name="矩形 3">
            <a:extLst>
              <a:ext uri="{FF2B5EF4-FFF2-40B4-BE49-F238E27FC236}">
                <a16:creationId xmlns:a16="http://schemas.microsoft.com/office/drawing/2014/main" id="{EB252DDD-0233-4D65-9235-5A30024C01E4}"/>
              </a:ext>
            </a:extLst>
          </p:cNvPr>
          <p:cNvSpPr/>
          <p:nvPr/>
        </p:nvSpPr>
        <p:spPr>
          <a:xfrm>
            <a:off x="734209" y="4189432"/>
            <a:ext cx="4026050" cy="2097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1" name="矩形 10">
            <a:extLst>
              <a:ext uri="{FF2B5EF4-FFF2-40B4-BE49-F238E27FC236}">
                <a16:creationId xmlns:a16="http://schemas.microsoft.com/office/drawing/2014/main" id="{B7D7CD47-94ED-4B4C-8050-BCBA76849A0F}"/>
              </a:ext>
            </a:extLst>
          </p:cNvPr>
          <p:cNvSpPr/>
          <p:nvPr/>
        </p:nvSpPr>
        <p:spPr>
          <a:xfrm>
            <a:off x="742279" y="4627427"/>
            <a:ext cx="5034578" cy="409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14975690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58322" y="208731"/>
            <a:ext cx="4892459" cy="1993110"/>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Streaming  Server</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8" name="矩形 7">
            <a:extLst>
              <a:ext uri="{FF2B5EF4-FFF2-40B4-BE49-F238E27FC236}">
                <a16:creationId xmlns:a16="http://schemas.microsoft.com/office/drawing/2014/main" id="{A643E5DA-2AEA-47D3-A9D9-47122E341DEF}"/>
              </a:ext>
            </a:extLst>
          </p:cNvPr>
          <p:cNvSpPr/>
          <p:nvPr/>
        </p:nvSpPr>
        <p:spPr>
          <a:xfrm>
            <a:off x="478972" y="1967145"/>
            <a:ext cx="7723414" cy="1200329"/>
          </a:xfrm>
          <a:prstGeom prst="rect">
            <a:avLst/>
          </a:prstGeom>
        </p:spPr>
        <p:txBody>
          <a:bodyPr wrap="square">
            <a:spAutoFit/>
          </a:bodyPr>
          <a:lstStyle/>
          <a:p>
            <a:pPr marL="257175" indent="-257175">
              <a:buFont typeface="Arial" panose="020B0604020202020204" pitchFamily="34" charset="0"/>
              <a:buChar char="•"/>
            </a:pPr>
            <a:r>
              <a:rPr lang="en-US" altLang="zh-TW" dirty="0">
                <a:latin typeface="proxima-nova"/>
              </a:rPr>
              <a:t>Start </a:t>
            </a:r>
            <a:r>
              <a:rPr lang="en-US" altLang="zh-TW" dirty="0" err="1">
                <a:latin typeface="proxima-nova"/>
              </a:rPr>
              <a:t>mjpg</a:t>
            </a:r>
            <a:r>
              <a:rPr lang="en-US" altLang="zh-TW" dirty="0">
                <a:latin typeface="proxima-nova"/>
              </a:rPr>
              <a:t>-streamer</a:t>
            </a:r>
          </a:p>
          <a:p>
            <a:pPr lvl="1"/>
            <a:r>
              <a:rPr lang="en-US" altLang="zh-TW" dirty="0">
                <a:latin typeface="proxima-nova"/>
              </a:rPr>
              <a:t>cd </a:t>
            </a:r>
            <a:r>
              <a:rPr lang="en-US" altLang="zh-TW" dirty="0" err="1">
                <a:latin typeface="proxima-nova"/>
              </a:rPr>
              <a:t>mjpg</a:t>
            </a:r>
            <a:r>
              <a:rPr lang="en-US" altLang="zh-TW" dirty="0">
                <a:latin typeface="proxima-nova"/>
              </a:rPr>
              <a:t>-streamer-master/</a:t>
            </a:r>
            <a:r>
              <a:rPr lang="en-US" altLang="zh-TW" dirty="0" err="1">
                <a:latin typeface="proxima-nova"/>
              </a:rPr>
              <a:t>mjpg</a:t>
            </a:r>
            <a:r>
              <a:rPr lang="en-US" altLang="zh-TW" dirty="0">
                <a:latin typeface="proxima-nova"/>
              </a:rPr>
              <a:t>-streamer-experimental/</a:t>
            </a:r>
          </a:p>
          <a:p>
            <a:pPr lvl="1"/>
            <a:r>
              <a:rPr lang="en-US" altLang="zh-TW" dirty="0">
                <a:latin typeface="proxima-nova"/>
              </a:rPr>
              <a:t>./</a:t>
            </a:r>
            <a:r>
              <a:rPr lang="en-US" altLang="zh-TW" dirty="0" err="1">
                <a:latin typeface="proxima-nova"/>
              </a:rPr>
              <a:t>mjpg_streamer</a:t>
            </a:r>
            <a:r>
              <a:rPr lang="en-US" altLang="zh-TW" dirty="0">
                <a:latin typeface="proxima-nova"/>
              </a:rPr>
              <a:t> -</a:t>
            </a:r>
            <a:r>
              <a:rPr lang="en-US" altLang="zh-TW" dirty="0" err="1">
                <a:latin typeface="proxima-nova"/>
              </a:rPr>
              <a:t>i</a:t>
            </a:r>
            <a:r>
              <a:rPr lang="en-US" altLang="zh-TW" dirty="0">
                <a:latin typeface="proxima-nova"/>
              </a:rPr>
              <a:t> "./input_uvc.so" -o "./output_http.so -w ./www“</a:t>
            </a:r>
          </a:p>
          <a:p>
            <a:pPr lvl="1"/>
            <a:endParaRPr lang="en-US" altLang="zh-TW" dirty="0">
              <a:latin typeface="proxima-nova"/>
            </a:endParaRPr>
          </a:p>
        </p:txBody>
      </p:sp>
      <p:pic>
        <p:nvPicPr>
          <p:cNvPr id="10" name="圖片 9">
            <a:extLst>
              <a:ext uri="{FF2B5EF4-FFF2-40B4-BE49-F238E27FC236}">
                <a16:creationId xmlns:a16="http://schemas.microsoft.com/office/drawing/2014/main" id="{98B60D1E-2D29-4E83-AA31-13E6DD6D976A}"/>
              </a:ext>
            </a:extLst>
          </p:cNvPr>
          <p:cNvPicPr>
            <a:picLocks noChangeAspect="1"/>
          </p:cNvPicPr>
          <p:nvPr/>
        </p:nvPicPr>
        <p:blipFill>
          <a:blip r:embed="rId3"/>
          <a:stretch>
            <a:fillRect/>
          </a:stretch>
        </p:blipFill>
        <p:spPr>
          <a:xfrm>
            <a:off x="1097888" y="3229318"/>
            <a:ext cx="3805373" cy="1108928"/>
          </a:xfrm>
          <a:prstGeom prst="rect">
            <a:avLst/>
          </a:prstGeom>
        </p:spPr>
      </p:pic>
    </p:spTree>
    <p:extLst>
      <p:ext uri="{BB962C8B-B14F-4D97-AF65-F5344CB8AC3E}">
        <p14:creationId xmlns:p14="http://schemas.microsoft.com/office/powerpoint/2010/main" val="41200881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p:txBody>
          <a:bodyPr/>
          <a:lstStyle/>
          <a:p>
            <a:fld id="{C2E47F38-7C13-420E-8636-23B67D0BA877}" type="slidenum">
              <a:rPr lang="zh-TW" altLang="en-US" smtClean="0"/>
              <a:pPr/>
              <a:t>1</a:t>
            </a:fld>
            <a:endParaRPr lang="zh-TW" altLang="en-US" dirty="0"/>
          </a:p>
        </p:txBody>
      </p:sp>
      <p:sp>
        <p:nvSpPr>
          <p:cNvPr id="9" name="文字方塊 8"/>
          <p:cNvSpPr txBox="1"/>
          <p:nvPr/>
        </p:nvSpPr>
        <p:spPr>
          <a:xfrm>
            <a:off x="467544" y="908720"/>
            <a:ext cx="8280920" cy="3728393"/>
          </a:xfrm>
          <a:prstGeom prst="rect">
            <a:avLst/>
          </a:prstGeom>
          <a:noFill/>
        </p:spPr>
        <p:txBody>
          <a:bodyPr wrap="square" rtlCol="0">
            <a:spAutoFit/>
          </a:bodyPr>
          <a:lstStyle/>
          <a:p>
            <a:r>
              <a:rPr lang="en-US" altLang="zh-TW" sz="3600" b="1" dirty="0">
                <a:latin typeface="+mj-lt"/>
              </a:rPr>
              <a:t>Outline:</a:t>
            </a:r>
          </a:p>
          <a:p>
            <a:endParaRPr lang="en-US" altLang="zh-TW" sz="2400" dirty="0"/>
          </a:p>
          <a:p>
            <a:pPr marL="342900" indent="-342900">
              <a:lnSpc>
                <a:spcPct val="150000"/>
              </a:lnSpc>
              <a:buFont typeface="Arial" panose="020B0604020202020204" pitchFamily="34" charset="0"/>
              <a:buChar char="•"/>
            </a:pPr>
            <a:r>
              <a:rPr lang="en-US" altLang="zh-TW" sz="2400" dirty="0"/>
              <a:t>Introduction</a:t>
            </a:r>
          </a:p>
          <a:p>
            <a:pPr marL="342900" indent="-342900">
              <a:lnSpc>
                <a:spcPct val="150000"/>
              </a:lnSpc>
              <a:buFont typeface="Arial" panose="020B0604020202020204" pitchFamily="34" charset="0"/>
              <a:buChar char="•"/>
            </a:pPr>
            <a:r>
              <a:rPr lang="en-US" altLang="zh-TW" sz="2400" dirty="0"/>
              <a:t>System Architecture</a:t>
            </a:r>
          </a:p>
          <a:p>
            <a:pPr marL="342900" indent="-342900">
              <a:lnSpc>
                <a:spcPct val="150000"/>
              </a:lnSpc>
              <a:buFont typeface="Arial" panose="020B0604020202020204" pitchFamily="34" charset="0"/>
              <a:buChar char="•"/>
            </a:pPr>
            <a:r>
              <a:rPr lang="en-US" altLang="zh-TW" sz="2400" dirty="0"/>
              <a:t>Result</a:t>
            </a:r>
          </a:p>
          <a:p>
            <a:pPr marL="342900" indent="-342900">
              <a:lnSpc>
                <a:spcPct val="150000"/>
              </a:lnSpc>
              <a:buFont typeface="Arial" panose="020B0604020202020204" pitchFamily="34" charset="0"/>
              <a:buChar char="•"/>
            </a:pPr>
            <a:r>
              <a:rPr lang="en-US" altLang="zh-TW" sz="2400" dirty="0"/>
              <a:t>Demo</a:t>
            </a:r>
          </a:p>
          <a:p>
            <a:pPr marL="342900" indent="-342900">
              <a:lnSpc>
                <a:spcPct val="150000"/>
              </a:lnSpc>
              <a:buFont typeface="Arial" panose="020B0604020202020204" pitchFamily="34" charset="0"/>
              <a:buChar char="•"/>
            </a:pPr>
            <a:r>
              <a:rPr lang="en-US" altLang="zh-TW" sz="2400" dirty="0"/>
              <a:t>Conclusion</a:t>
            </a:r>
          </a:p>
        </p:txBody>
      </p:sp>
    </p:spTree>
    <p:extLst>
      <p:ext uri="{BB962C8B-B14F-4D97-AF65-F5344CB8AC3E}">
        <p14:creationId xmlns:p14="http://schemas.microsoft.com/office/powerpoint/2010/main" val="1404027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p:txBody>
          <a:bodyPr/>
          <a:lstStyle/>
          <a:p>
            <a:r>
              <a:rPr lang="en-US" altLang="zh-TW" sz="3600" spc="-150"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t>System Architecture</a:t>
            </a:r>
            <a:endParaRPr lang="zh-TW" altLang="en-US" dirty="0"/>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p:txBody>
          <a:bodyPr/>
          <a:lstStyle/>
          <a:p>
            <a:fld id="{C2E47F38-7C13-420E-8636-23B67D0BA877}" type="slidenum">
              <a:rPr lang="zh-TW" altLang="en-US" smtClean="0"/>
              <a:pPr/>
              <a:t>19</a:t>
            </a:fld>
            <a:endParaRPr lang="zh-TW" altLang="en-US"/>
          </a:p>
        </p:txBody>
      </p:sp>
      <p:grpSp>
        <p:nvGrpSpPr>
          <p:cNvPr id="10" name="群組 9">
            <a:extLst>
              <a:ext uri="{FF2B5EF4-FFF2-40B4-BE49-F238E27FC236}">
                <a16:creationId xmlns:a16="http://schemas.microsoft.com/office/drawing/2014/main" id="{B2607492-A36D-4635-8137-E4A50ABA7AF9}"/>
              </a:ext>
            </a:extLst>
          </p:cNvPr>
          <p:cNvGrpSpPr/>
          <p:nvPr/>
        </p:nvGrpSpPr>
        <p:grpSpPr>
          <a:xfrm>
            <a:off x="539552" y="2420888"/>
            <a:ext cx="7577972" cy="3538336"/>
            <a:chOff x="1276755" y="2379579"/>
            <a:chExt cx="9360718" cy="4370743"/>
          </a:xfrm>
        </p:grpSpPr>
        <p:grpSp>
          <p:nvGrpSpPr>
            <p:cNvPr id="11" name="群組 10">
              <a:extLst>
                <a:ext uri="{FF2B5EF4-FFF2-40B4-BE49-F238E27FC236}">
                  <a16:creationId xmlns:a16="http://schemas.microsoft.com/office/drawing/2014/main" id="{D57F7CC4-29F2-4CA0-9E52-2563DBE3F987}"/>
                </a:ext>
              </a:extLst>
            </p:cNvPr>
            <p:cNvGrpSpPr/>
            <p:nvPr/>
          </p:nvGrpSpPr>
          <p:grpSpPr>
            <a:xfrm>
              <a:off x="1304406" y="2379579"/>
              <a:ext cx="7514242" cy="2388928"/>
              <a:chOff x="2338879" y="2277979"/>
              <a:chExt cx="7514242" cy="2388928"/>
            </a:xfrm>
          </p:grpSpPr>
          <p:grpSp>
            <p:nvGrpSpPr>
              <p:cNvPr id="25" name="群組 24">
                <a:extLst>
                  <a:ext uri="{FF2B5EF4-FFF2-40B4-BE49-F238E27FC236}">
                    <a16:creationId xmlns:a16="http://schemas.microsoft.com/office/drawing/2014/main" id="{BAB211F2-6FDB-4884-8CF1-7B8EC4312D1B}"/>
                  </a:ext>
                </a:extLst>
              </p:cNvPr>
              <p:cNvGrpSpPr/>
              <p:nvPr/>
            </p:nvGrpSpPr>
            <p:grpSpPr>
              <a:xfrm>
                <a:off x="2338879" y="2277979"/>
                <a:ext cx="7514242" cy="2388928"/>
                <a:chOff x="1330224" y="2320906"/>
                <a:chExt cx="7514242" cy="2388928"/>
              </a:xfrm>
            </p:grpSpPr>
            <p:pic>
              <p:nvPicPr>
                <p:cNvPr id="27" name="Picture 2" descr="Raspberry Clipart Svg - Raspberry Pi Icon Png , Free Transparent ...">
                  <a:extLst>
                    <a:ext uri="{FF2B5EF4-FFF2-40B4-BE49-F238E27FC236}">
                      <a16:creationId xmlns:a16="http://schemas.microsoft.com/office/drawing/2014/main" id="{C09EB8AD-396E-4B1E-BE34-B9D5724F59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709" y="2928089"/>
                  <a:ext cx="1822196" cy="12122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ecurity camera icon - Fora.educateidaho.org">
                  <a:extLst>
                    <a:ext uri="{FF2B5EF4-FFF2-40B4-BE49-F238E27FC236}">
                      <a16:creationId xmlns:a16="http://schemas.microsoft.com/office/drawing/2014/main" id="{4501ACCE-1175-448C-85E7-81F60A9535F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586" b="79798" l="2756" r="92913">
                              <a14:foregroundMark x1="46850" y1="46465" x2="82677" y2="59091"/>
                              <a14:foregroundMark x1="82677" y1="59091" x2="83858" y2="59091"/>
                              <a14:foregroundMark x1="93307" y1="47475" x2="85433" y2="48485"/>
                              <a14:foregroundMark x1="2756" y1="55556" x2="2756" y2="59091"/>
                              <a14:foregroundMark x1="23228" y1="63131" x2="18504" y2="63131"/>
                            </a14:backgroundRemoval>
                          </a14:imgEffect>
                        </a14:imgLayer>
                      </a14:imgProps>
                    </a:ext>
                    <a:ext uri="{28A0092B-C50C-407E-A947-70E740481C1C}">
                      <a14:useLocalDpi xmlns:a14="http://schemas.microsoft.com/office/drawing/2010/main" val="0"/>
                    </a:ext>
                  </a:extLst>
                </a:blip>
                <a:srcRect r="4216" b="11269"/>
                <a:stretch/>
              </p:blipFill>
              <p:spPr bwMode="auto">
                <a:xfrm>
                  <a:off x="7604160" y="2320906"/>
                  <a:ext cx="1240306" cy="8956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Desktop computer icon computer - Transparent PNG &amp; SVG vector file">
                  <a:extLst>
                    <a:ext uri="{FF2B5EF4-FFF2-40B4-BE49-F238E27FC236}">
                      <a16:creationId xmlns:a16="http://schemas.microsoft.com/office/drawing/2014/main" id="{D9828C33-19C7-45F8-BBC8-C1DE8FE0E0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224" y="2871462"/>
                  <a:ext cx="1325526" cy="132552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a:extLst>
                    <a:ext uri="{FF2B5EF4-FFF2-40B4-BE49-F238E27FC236}">
                      <a16:creationId xmlns:a16="http://schemas.microsoft.com/office/drawing/2014/main" id="{0F81D77B-E459-45AB-AF83-B4D32EA6C458}"/>
                    </a:ext>
                  </a:extLst>
                </p:cNvPr>
                <p:cNvSpPr/>
                <p:nvPr/>
              </p:nvSpPr>
              <p:spPr>
                <a:xfrm>
                  <a:off x="5960574" y="4253615"/>
                  <a:ext cx="1611736" cy="456219"/>
                </a:xfrm>
                <a:prstGeom prst="rect">
                  <a:avLst/>
                </a:prstGeom>
              </p:spPr>
              <p:txBody>
                <a:bodyPr wrap="none">
                  <a:spAutoFit/>
                </a:bodyPr>
                <a:lstStyle/>
                <a:p>
                  <a:r>
                    <a:rPr lang="en-US" altLang="zh-TW" i="1" dirty="0">
                      <a:latin typeface="proxima-nova"/>
                    </a:rPr>
                    <a:t>raspberry pi</a:t>
                  </a:r>
                  <a:endParaRPr lang="zh-TW" altLang="en-US" dirty="0"/>
                </a:p>
              </p:txBody>
            </p:sp>
            <p:cxnSp>
              <p:nvCxnSpPr>
                <p:cNvPr id="31" name="直線接點 30">
                  <a:extLst>
                    <a:ext uri="{FF2B5EF4-FFF2-40B4-BE49-F238E27FC236}">
                      <a16:creationId xmlns:a16="http://schemas.microsoft.com/office/drawing/2014/main" id="{604A2F27-A76A-414F-9ADB-E2CA9F63CD1D}"/>
                    </a:ext>
                  </a:extLst>
                </p:cNvPr>
                <p:cNvCxnSpPr>
                  <a:stCxn id="29" idx="3"/>
                  <a:endCxn id="27" idx="1"/>
                </p:cNvCxnSpPr>
                <p:nvPr/>
              </p:nvCxnSpPr>
              <p:spPr>
                <a:xfrm>
                  <a:off x="2655750" y="3534225"/>
                  <a:ext cx="2959959" cy="0"/>
                </a:xfrm>
                <a:prstGeom prst="line">
                  <a:avLst/>
                </a:prstGeom>
                <a:ln w="57150">
                  <a:solidFill>
                    <a:srgbClr val="FFA000"/>
                  </a:solidFill>
                  <a:prstDash val="dash"/>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4595DFDE-3ECC-416F-BBB5-1594C5D8A290}"/>
                  </a:ext>
                </a:extLst>
              </p:cNvPr>
              <p:cNvSpPr/>
              <p:nvPr/>
            </p:nvSpPr>
            <p:spPr>
              <a:xfrm>
                <a:off x="2349251" y="4154061"/>
                <a:ext cx="1367547" cy="456219"/>
              </a:xfrm>
              <a:prstGeom prst="rect">
                <a:avLst/>
              </a:prstGeom>
            </p:spPr>
            <p:txBody>
              <a:bodyPr wrap="none">
                <a:spAutoFit/>
              </a:bodyPr>
              <a:lstStyle/>
              <a:p>
                <a:r>
                  <a:rPr lang="en-US" altLang="zh-TW" i="1" dirty="0">
                    <a:latin typeface="proxima-nova"/>
                  </a:rPr>
                  <a:t>Computer</a:t>
                </a:r>
                <a:endParaRPr lang="zh-TW" altLang="en-US" dirty="0"/>
              </a:p>
            </p:txBody>
          </p:sp>
        </p:grpSp>
        <p:sp>
          <p:nvSpPr>
            <p:cNvPr id="12" name="矩形 11">
              <a:extLst>
                <a:ext uri="{FF2B5EF4-FFF2-40B4-BE49-F238E27FC236}">
                  <a16:creationId xmlns:a16="http://schemas.microsoft.com/office/drawing/2014/main" id="{33BC1DEA-CB4F-4D99-9426-0748502F54AF}"/>
                </a:ext>
              </a:extLst>
            </p:cNvPr>
            <p:cNvSpPr/>
            <p:nvPr/>
          </p:nvSpPr>
          <p:spPr>
            <a:xfrm>
              <a:off x="7578342" y="3374783"/>
              <a:ext cx="1628210" cy="456219"/>
            </a:xfrm>
            <a:prstGeom prst="rect">
              <a:avLst/>
            </a:prstGeom>
          </p:spPr>
          <p:txBody>
            <a:bodyPr wrap="none">
              <a:spAutoFit/>
            </a:bodyPr>
            <a:lstStyle/>
            <a:p>
              <a:r>
                <a:rPr lang="en-US" altLang="zh-TW" i="1" dirty="0">
                  <a:latin typeface="proxima-nova"/>
                </a:rPr>
                <a:t>USB camera</a:t>
              </a:r>
              <a:endParaRPr lang="zh-TW" altLang="en-US" dirty="0"/>
            </a:p>
          </p:txBody>
        </p:sp>
        <p:sp>
          <p:nvSpPr>
            <p:cNvPr id="13" name="矩形 12">
              <a:extLst>
                <a:ext uri="{FF2B5EF4-FFF2-40B4-BE49-F238E27FC236}">
                  <a16:creationId xmlns:a16="http://schemas.microsoft.com/office/drawing/2014/main" id="{CFCED792-EA32-4441-8241-A71A60AA3296}"/>
                </a:ext>
              </a:extLst>
            </p:cNvPr>
            <p:cNvSpPr/>
            <p:nvPr/>
          </p:nvSpPr>
          <p:spPr>
            <a:xfrm>
              <a:off x="3175644" y="3105165"/>
              <a:ext cx="2138921" cy="456219"/>
            </a:xfrm>
            <a:prstGeom prst="rect">
              <a:avLst/>
            </a:prstGeom>
          </p:spPr>
          <p:txBody>
            <a:bodyPr wrap="none">
              <a:spAutoFit/>
            </a:bodyPr>
            <a:lstStyle/>
            <a:p>
              <a:r>
                <a:rPr lang="en-US" altLang="zh-TW" i="1" dirty="0">
                  <a:latin typeface="proxima-nova"/>
                </a:rPr>
                <a:t>Video Streaming</a:t>
              </a:r>
              <a:endParaRPr lang="zh-TW" altLang="en-US" dirty="0"/>
            </a:p>
          </p:txBody>
        </p:sp>
        <p:pic>
          <p:nvPicPr>
            <p:cNvPr id="14" name="Picture 16" descr="Open door entrance | Free Icon">
              <a:extLst>
                <a:ext uri="{FF2B5EF4-FFF2-40B4-BE49-F238E27FC236}">
                  <a16:creationId xmlns:a16="http://schemas.microsoft.com/office/drawing/2014/main" id="{87DEECDF-81E9-4A12-9C35-07C7208CA27C}"/>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4366" y="3589107"/>
              <a:ext cx="1333107" cy="1333107"/>
            </a:xfrm>
            <a:prstGeom prst="rect">
              <a:avLst/>
            </a:prstGeom>
            <a:noFill/>
            <a:extLst>
              <a:ext uri="{909E8E84-426E-40DD-AFC4-6F175D3DCCD1}">
                <a14:hiddenFill xmlns:a14="http://schemas.microsoft.com/office/drawing/2010/main">
                  <a:solidFill>
                    <a:srgbClr val="FFFFFF"/>
                  </a:solidFill>
                </a14:hiddenFill>
              </a:ext>
            </a:extLst>
          </p:spPr>
        </p:pic>
        <p:sp>
          <p:nvSpPr>
            <p:cNvPr id="15" name="箭號: 向下 14">
              <a:extLst>
                <a:ext uri="{FF2B5EF4-FFF2-40B4-BE49-F238E27FC236}">
                  <a16:creationId xmlns:a16="http://schemas.microsoft.com/office/drawing/2014/main" id="{A5C35BD2-C609-4966-9C8D-BB1E4E58445C}"/>
                </a:ext>
              </a:extLst>
            </p:cNvPr>
            <p:cNvSpPr/>
            <p:nvPr/>
          </p:nvSpPr>
          <p:spPr>
            <a:xfrm>
              <a:off x="9634194"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箭號: 向下 15">
              <a:extLst>
                <a:ext uri="{FF2B5EF4-FFF2-40B4-BE49-F238E27FC236}">
                  <a16:creationId xmlns:a16="http://schemas.microsoft.com/office/drawing/2014/main" id="{43CA53DC-C97D-4378-8BAE-FD093FD0F89B}"/>
                </a:ext>
              </a:extLst>
            </p:cNvPr>
            <p:cNvSpPr/>
            <p:nvPr/>
          </p:nvSpPr>
          <p:spPr>
            <a:xfrm rot="10800000">
              <a:off x="10063003"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17" name="Picture 8" descr="Character, figure, man, person icon">
              <a:extLst>
                <a:ext uri="{FF2B5EF4-FFF2-40B4-BE49-F238E27FC236}">
                  <a16:creationId xmlns:a16="http://schemas.microsoft.com/office/drawing/2014/main" id="{8C0F3F4D-71DB-425E-869E-5F2D3C9352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2866" y="5180740"/>
              <a:ext cx="1076106" cy="1076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eb Browser Icon of Glyph style - Available in SVG, PNG, EPS, AI ...">
              <a:extLst>
                <a:ext uri="{FF2B5EF4-FFF2-40B4-BE49-F238E27FC236}">
                  <a16:creationId xmlns:a16="http://schemas.microsoft.com/office/drawing/2014/main" id="{99900E54-5030-4506-B02F-85D98CB32A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2606" y="5257078"/>
              <a:ext cx="907237" cy="907237"/>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B5FE12BA-F084-4AB2-99C8-62C521922AB5}"/>
                </a:ext>
              </a:extLst>
            </p:cNvPr>
            <p:cNvSpPr/>
            <p:nvPr/>
          </p:nvSpPr>
          <p:spPr>
            <a:xfrm>
              <a:off x="1276755" y="6188485"/>
              <a:ext cx="1755808" cy="456219"/>
            </a:xfrm>
            <a:prstGeom prst="rect">
              <a:avLst/>
            </a:prstGeom>
          </p:spPr>
          <p:txBody>
            <a:bodyPr wrap="none">
              <a:spAutoFit/>
            </a:bodyPr>
            <a:lstStyle/>
            <a:p>
              <a:r>
                <a:rPr lang="en-US" altLang="zh-TW" i="1" dirty="0">
                  <a:latin typeface="proxima-nova"/>
                </a:rPr>
                <a:t>Web browser</a:t>
              </a:r>
              <a:endParaRPr lang="zh-TW" altLang="en-US" dirty="0"/>
            </a:p>
          </p:txBody>
        </p:sp>
        <p:pic>
          <p:nvPicPr>
            <p:cNvPr id="20" name="Picture 2" descr="Server, server icon, server line icon icon">
              <a:extLst>
                <a:ext uri="{FF2B5EF4-FFF2-40B4-BE49-F238E27FC236}">
                  <a16:creationId xmlns:a16="http://schemas.microsoft.com/office/drawing/2014/main" id="{971D5386-3162-46CB-A822-17A7B74E81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635" y="5117807"/>
              <a:ext cx="1185780" cy="1185780"/>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898C5E92-AF9E-40FC-A230-81BE171F1C40}"/>
                </a:ext>
              </a:extLst>
            </p:cNvPr>
            <p:cNvSpPr/>
            <p:nvPr/>
          </p:nvSpPr>
          <p:spPr>
            <a:xfrm>
              <a:off x="3466799" y="6294103"/>
              <a:ext cx="935644" cy="456219"/>
            </a:xfrm>
            <a:prstGeom prst="rect">
              <a:avLst/>
            </a:prstGeom>
          </p:spPr>
          <p:txBody>
            <a:bodyPr wrap="none">
              <a:spAutoFit/>
            </a:bodyPr>
            <a:lstStyle/>
            <a:p>
              <a:r>
                <a:rPr lang="en-US" altLang="zh-TW" i="1" dirty="0">
                  <a:latin typeface="proxima-nova"/>
                </a:rPr>
                <a:t>server</a:t>
              </a:r>
              <a:endParaRPr lang="zh-TW" altLang="en-US" dirty="0"/>
            </a:p>
          </p:txBody>
        </p:sp>
        <p:cxnSp>
          <p:nvCxnSpPr>
            <p:cNvPr id="22" name="直線單箭頭接點 21">
              <a:extLst>
                <a:ext uri="{FF2B5EF4-FFF2-40B4-BE49-F238E27FC236}">
                  <a16:creationId xmlns:a16="http://schemas.microsoft.com/office/drawing/2014/main" id="{A7D3F6B4-8611-4BF4-8157-0CFFD5E1E0CD}"/>
                </a:ext>
              </a:extLst>
            </p:cNvPr>
            <p:cNvCxnSpPr>
              <a:stCxn id="29" idx="3"/>
              <a:endCxn id="20" idx="0"/>
            </p:cNvCxnSpPr>
            <p:nvPr/>
          </p:nvCxnSpPr>
          <p:spPr>
            <a:xfrm>
              <a:off x="2629932" y="3592898"/>
              <a:ext cx="1215593" cy="1524909"/>
            </a:xfrm>
            <a:prstGeom prst="straightConnector1">
              <a:avLst/>
            </a:prstGeom>
            <a:ln w="57150">
              <a:solidFill>
                <a:srgbClr val="FFA0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ABD04868-789E-4D59-A256-B815DC4F5992}"/>
                </a:ext>
              </a:extLst>
            </p:cNvPr>
            <p:cNvSpPr/>
            <p:nvPr/>
          </p:nvSpPr>
          <p:spPr>
            <a:xfrm>
              <a:off x="3439487" y="4312288"/>
              <a:ext cx="2562269" cy="456219"/>
            </a:xfrm>
            <a:prstGeom prst="rect">
              <a:avLst/>
            </a:prstGeom>
          </p:spPr>
          <p:txBody>
            <a:bodyPr wrap="none">
              <a:spAutoFit/>
            </a:bodyPr>
            <a:lstStyle/>
            <a:p>
              <a:r>
                <a:rPr lang="en-US" altLang="zh-TW" i="1" dirty="0">
                  <a:latin typeface="proxima-nova"/>
                </a:rPr>
                <a:t>Passing count </a:t>
              </a:r>
              <a:r>
                <a:rPr lang="en-US" altLang="zh-TW" i="1" dirty="0" err="1">
                  <a:latin typeface="proxima-nova"/>
                </a:rPr>
                <a:t>parm</a:t>
              </a:r>
              <a:r>
                <a:rPr lang="en-US" altLang="zh-TW" i="1" dirty="0">
                  <a:latin typeface="proxima-nova"/>
                </a:rPr>
                <a:t>.</a:t>
              </a:r>
              <a:endParaRPr lang="zh-TW" altLang="en-US" dirty="0"/>
            </a:p>
          </p:txBody>
        </p:sp>
        <p:cxnSp>
          <p:nvCxnSpPr>
            <p:cNvPr id="24" name="直線接點 23">
              <a:extLst>
                <a:ext uri="{FF2B5EF4-FFF2-40B4-BE49-F238E27FC236}">
                  <a16:creationId xmlns:a16="http://schemas.microsoft.com/office/drawing/2014/main" id="{1B830163-51E6-432C-A8C9-3875DE1984C3}"/>
                </a:ext>
              </a:extLst>
            </p:cNvPr>
            <p:cNvCxnSpPr>
              <a:cxnSpLocks/>
              <a:stCxn id="18" idx="3"/>
            </p:cNvCxnSpPr>
            <p:nvPr/>
          </p:nvCxnSpPr>
          <p:spPr>
            <a:xfrm>
              <a:off x="2359843" y="5710697"/>
              <a:ext cx="1079644"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3" name="矩形 2">
            <a:extLst>
              <a:ext uri="{FF2B5EF4-FFF2-40B4-BE49-F238E27FC236}">
                <a16:creationId xmlns:a16="http://schemas.microsoft.com/office/drawing/2014/main" id="{E64D3F6D-883F-4035-9F21-4E1F434AD6FE}"/>
              </a:ext>
            </a:extLst>
          </p:cNvPr>
          <p:cNvSpPr/>
          <p:nvPr/>
        </p:nvSpPr>
        <p:spPr>
          <a:xfrm>
            <a:off x="395536" y="4518400"/>
            <a:ext cx="2703540" cy="147293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244714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404021" y="332656"/>
            <a:ext cx="10647671" cy="125694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Internet Information Services</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9" name="矩形 8">
            <a:extLst>
              <a:ext uri="{FF2B5EF4-FFF2-40B4-BE49-F238E27FC236}">
                <a16:creationId xmlns:a16="http://schemas.microsoft.com/office/drawing/2014/main" id="{8FFEDD3F-30E0-4282-B1E6-D2387618A5EE}"/>
              </a:ext>
            </a:extLst>
          </p:cNvPr>
          <p:cNvSpPr/>
          <p:nvPr/>
        </p:nvSpPr>
        <p:spPr>
          <a:xfrm>
            <a:off x="404020" y="1761043"/>
            <a:ext cx="8344443" cy="461665"/>
          </a:xfrm>
          <a:prstGeom prst="rect">
            <a:avLst/>
          </a:prstGeom>
        </p:spPr>
        <p:txBody>
          <a:bodyPr wrap="square">
            <a:spAutoFit/>
          </a:bodyPr>
          <a:lstStyle/>
          <a:p>
            <a:pPr marL="257175" indent="-257175">
              <a:buFont typeface="Arial" panose="020B0604020202020204" pitchFamily="34" charset="0"/>
              <a:buChar char="•"/>
            </a:pPr>
            <a:r>
              <a:rPr lang="en-US" altLang="zh-TW" sz="2400" dirty="0">
                <a:latin typeface="proxima-nova"/>
              </a:rPr>
              <a:t>We use IIS manager to create a new website after enable IIS.</a:t>
            </a:r>
          </a:p>
        </p:txBody>
      </p:sp>
      <p:pic>
        <p:nvPicPr>
          <p:cNvPr id="12" name="Picture 5">
            <a:extLst>
              <a:ext uri="{FF2B5EF4-FFF2-40B4-BE49-F238E27FC236}">
                <a16:creationId xmlns:a16="http://schemas.microsoft.com/office/drawing/2014/main" id="{E4CCDA68-1EC1-440F-B8FE-EBAC12A7C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351" y="2577916"/>
            <a:ext cx="4741699"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90421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245586" y="260648"/>
            <a:ext cx="8775463" cy="1993110"/>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Website</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9" name="內容版面配置區 2">
            <a:extLst>
              <a:ext uri="{FF2B5EF4-FFF2-40B4-BE49-F238E27FC236}">
                <a16:creationId xmlns:a16="http://schemas.microsoft.com/office/drawing/2014/main" id="{05111CCE-EBFE-4740-BBD8-3DAD1FC687D5}"/>
              </a:ext>
            </a:extLst>
          </p:cNvPr>
          <p:cNvSpPr txBox="1">
            <a:spLocks/>
          </p:cNvSpPr>
          <p:nvPr/>
        </p:nvSpPr>
        <p:spPr>
          <a:xfrm>
            <a:off x="243933" y="1658169"/>
            <a:ext cx="7886700" cy="3263504"/>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buFont typeface="Arial" panose="020B0604020202020204" pitchFamily="34" charset="0"/>
              <a:buChar char="•"/>
            </a:pPr>
            <a:r>
              <a:rPr lang="en-US" altLang="zh-TW" dirty="0">
                <a:latin typeface="proxima-nova"/>
              </a:rPr>
              <a:t>For making web pages, we use html tags to compose the structure of the website screen, and use CSS to beautify the structure, such as adjusting the spacing and layout, and use JavaScript to interact with users.</a:t>
            </a:r>
          </a:p>
          <a:p>
            <a:endParaRPr lang="en-US" altLang="zh-TW" dirty="0"/>
          </a:p>
        </p:txBody>
      </p:sp>
      <p:pic>
        <p:nvPicPr>
          <p:cNvPr id="3" name="圖片 2">
            <a:extLst>
              <a:ext uri="{FF2B5EF4-FFF2-40B4-BE49-F238E27FC236}">
                <a16:creationId xmlns:a16="http://schemas.microsoft.com/office/drawing/2014/main" id="{9DB0F609-85FB-41F9-B299-412686ACA8FC}"/>
              </a:ext>
            </a:extLst>
          </p:cNvPr>
          <p:cNvPicPr>
            <a:picLocks noChangeAspect="1"/>
          </p:cNvPicPr>
          <p:nvPr/>
        </p:nvPicPr>
        <p:blipFill>
          <a:blip r:embed="rId3"/>
          <a:stretch>
            <a:fillRect/>
          </a:stretch>
        </p:blipFill>
        <p:spPr>
          <a:xfrm>
            <a:off x="245586" y="3244070"/>
            <a:ext cx="4112150" cy="1876203"/>
          </a:xfrm>
          <a:prstGeom prst="rect">
            <a:avLst/>
          </a:prstGeom>
        </p:spPr>
      </p:pic>
      <p:pic>
        <p:nvPicPr>
          <p:cNvPr id="4" name="圖片 3">
            <a:extLst>
              <a:ext uri="{FF2B5EF4-FFF2-40B4-BE49-F238E27FC236}">
                <a16:creationId xmlns:a16="http://schemas.microsoft.com/office/drawing/2014/main" id="{16F20105-BAAE-4249-8538-F961091965A3}"/>
              </a:ext>
            </a:extLst>
          </p:cNvPr>
          <p:cNvPicPr>
            <a:picLocks noChangeAspect="1"/>
          </p:cNvPicPr>
          <p:nvPr/>
        </p:nvPicPr>
        <p:blipFill>
          <a:blip r:embed="rId4"/>
          <a:stretch>
            <a:fillRect/>
          </a:stretch>
        </p:blipFill>
        <p:spPr>
          <a:xfrm>
            <a:off x="4572000" y="3164512"/>
            <a:ext cx="4235971" cy="2035319"/>
          </a:xfrm>
          <a:prstGeom prst="rect">
            <a:avLst/>
          </a:prstGeom>
        </p:spPr>
      </p:pic>
    </p:spTree>
    <p:extLst>
      <p:ext uri="{BB962C8B-B14F-4D97-AF65-F5344CB8AC3E}">
        <p14:creationId xmlns:p14="http://schemas.microsoft.com/office/powerpoint/2010/main" val="12748080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2E47F38-7C13-420E-8636-23B67D0BA877}" type="slidenum">
              <a:rPr lang="zh-TW" altLang="en-US" smtClean="0"/>
              <a:pPr/>
              <a:t>22</a:t>
            </a:fld>
            <a:endParaRPr lang="zh-TW" altLang="en-US"/>
          </a:p>
        </p:txBody>
      </p:sp>
      <p:sp>
        <p:nvSpPr>
          <p:cNvPr id="2" name="文字方塊 1"/>
          <p:cNvSpPr txBox="1"/>
          <p:nvPr/>
        </p:nvSpPr>
        <p:spPr>
          <a:xfrm>
            <a:off x="3838185" y="3075057"/>
            <a:ext cx="1467645" cy="707886"/>
          </a:xfrm>
          <a:prstGeom prst="rect">
            <a:avLst/>
          </a:prstGeom>
          <a:noFill/>
        </p:spPr>
        <p:txBody>
          <a:bodyPr wrap="none" rtlCol="0">
            <a:spAutoFit/>
          </a:bodyPr>
          <a:lstStyle/>
          <a:p>
            <a:pPr algn="ctr"/>
            <a:r>
              <a:rPr lang="en-US" altLang="zh-TW" sz="4000" dirty="0"/>
              <a:t>Result</a:t>
            </a:r>
            <a:endParaRPr lang="zh-TW" altLang="en-US" sz="4000" dirty="0"/>
          </a:p>
        </p:txBody>
      </p:sp>
    </p:spTree>
    <p:extLst>
      <p:ext uri="{BB962C8B-B14F-4D97-AF65-F5344CB8AC3E}">
        <p14:creationId xmlns:p14="http://schemas.microsoft.com/office/powerpoint/2010/main" val="1021343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245586" y="260648"/>
            <a:ext cx="8775463" cy="1993110"/>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4400" dirty="0">
                <a:latin typeface="+mj-lt"/>
                <a:ea typeface="+mj-ea"/>
                <a:cs typeface="+mj-cs"/>
              </a:rPr>
              <a:t>Camera</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pic>
        <p:nvPicPr>
          <p:cNvPr id="7" name="圖片 6">
            <a:extLst>
              <a:ext uri="{FF2B5EF4-FFF2-40B4-BE49-F238E27FC236}">
                <a16:creationId xmlns:a16="http://schemas.microsoft.com/office/drawing/2014/main" id="{3F0D2532-D75C-4271-BBC5-E77DAF8A5A68}"/>
              </a:ext>
            </a:extLst>
          </p:cNvPr>
          <p:cNvPicPr>
            <a:picLocks noChangeAspect="1"/>
          </p:cNvPicPr>
          <p:nvPr/>
        </p:nvPicPr>
        <p:blipFill>
          <a:blip r:embed="rId3"/>
          <a:stretch>
            <a:fillRect/>
          </a:stretch>
        </p:blipFill>
        <p:spPr>
          <a:xfrm>
            <a:off x="1333756" y="1593552"/>
            <a:ext cx="6049385" cy="4534992"/>
          </a:xfrm>
          <a:prstGeom prst="rect">
            <a:avLst/>
          </a:prstGeom>
        </p:spPr>
      </p:pic>
      <p:cxnSp>
        <p:nvCxnSpPr>
          <p:cNvPr id="8" name="直線接點 7">
            <a:extLst>
              <a:ext uri="{FF2B5EF4-FFF2-40B4-BE49-F238E27FC236}">
                <a16:creationId xmlns:a16="http://schemas.microsoft.com/office/drawing/2014/main" id="{5F7A064A-4BFF-4F38-BE42-36F21A478B26}"/>
              </a:ext>
            </a:extLst>
          </p:cNvPr>
          <p:cNvCxnSpPr>
            <a:cxnSpLocks/>
            <a:endCxn id="10" idx="3"/>
          </p:cNvCxnSpPr>
          <p:nvPr/>
        </p:nvCxnSpPr>
        <p:spPr>
          <a:xfrm flipH="1">
            <a:off x="1107163" y="4032449"/>
            <a:ext cx="1101550" cy="802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8A488390-CAF9-4554-9095-992DBCEDE9A1}"/>
              </a:ext>
            </a:extLst>
          </p:cNvPr>
          <p:cNvSpPr txBox="1"/>
          <p:nvPr/>
        </p:nvSpPr>
        <p:spPr>
          <a:xfrm>
            <a:off x="0" y="4604243"/>
            <a:ext cx="1107163" cy="461665"/>
          </a:xfrm>
          <a:prstGeom prst="rect">
            <a:avLst/>
          </a:prstGeom>
          <a:noFill/>
        </p:spPr>
        <p:txBody>
          <a:bodyPr wrap="none" rtlCol="0">
            <a:spAutoFit/>
          </a:bodyPr>
          <a:lstStyle/>
          <a:p>
            <a:r>
              <a:rPr lang="en-US" altLang="zh-TW" sz="2400" dirty="0">
                <a:latin typeface="proxima-nova"/>
              </a:rPr>
              <a:t>camera</a:t>
            </a:r>
            <a:endParaRPr lang="zh-TW" altLang="en-US" sz="2400" dirty="0">
              <a:latin typeface="proxima-nova"/>
            </a:endParaRPr>
          </a:p>
        </p:txBody>
      </p:sp>
      <p:sp>
        <p:nvSpPr>
          <p:cNvPr id="11" name="文字方塊 10">
            <a:extLst>
              <a:ext uri="{FF2B5EF4-FFF2-40B4-BE49-F238E27FC236}">
                <a16:creationId xmlns:a16="http://schemas.microsoft.com/office/drawing/2014/main" id="{C7CB3DAE-0C05-4AC3-81CC-F32E9A55410B}"/>
              </a:ext>
            </a:extLst>
          </p:cNvPr>
          <p:cNvSpPr txBox="1"/>
          <p:nvPr/>
        </p:nvSpPr>
        <p:spPr>
          <a:xfrm>
            <a:off x="7390122" y="4554946"/>
            <a:ext cx="1753878" cy="461665"/>
          </a:xfrm>
          <a:prstGeom prst="rect">
            <a:avLst/>
          </a:prstGeom>
          <a:noFill/>
        </p:spPr>
        <p:txBody>
          <a:bodyPr wrap="none" rtlCol="0">
            <a:spAutoFit/>
          </a:bodyPr>
          <a:lstStyle/>
          <a:p>
            <a:r>
              <a:rPr lang="en-US" altLang="zh-TW" sz="2400" dirty="0">
                <a:latin typeface="proxima-nova"/>
              </a:rPr>
              <a:t>Raspberry pi</a:t>
            </a:r>
            <a:endParaRPr lang="zh-TW" altLang="en-US" sz="2400" dirty="0">
              <a:latin typeface="proxima-nova"/>
            </a:endParaRPr>
          </a:p>
        </p:txBody>
      </p:sp>
      <p:cxnSp>
        <p:nvCxnSpPr>
          <p:cNvPr id="12" name="直線接點 11">
            <a:extLst>
              <a:ext uri="{FF2B5EF4-FFF2-40B4-BE49-F238E27FC236}">
                <a16:creationId xmlns:a16="http://schemas.microsoft.com/office/drawing/2014/main" id="{FB14ABBB-F859-4865-9EEB-BE65D12A736A}"/>
              </a:ext>
            </a:extLst>
          </p:cNvPr>
          <p:cNvCxnSpPr>
            <a:cxnSpLocks/>
            <a:stCxn id="11" idx="1"/>
          </p:cNvCxnSpPr>
          <p:nvPr/>
        </p:nvCxnSpPr>
        <p:spPr>
          <a:xfrm flipH="1" flipV="1">
            <a:off x="5868144" y="3429000"/>
            <a:ext cx="1521978" cy="13567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8185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245586" y="260648"/>
            <a:ext cx="8775463" cy="1746888"/>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3600" dirty="0">
                <a:latin typeface="+mj-lt"/>
                <a:ea typeface="+mj-ea"/>
                <a:cs typeface="+mj-cs"/>
              </a:rPr>
              <a:t>Image Recognition System</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pic>
        <p:nvPicPr>
          <p:cNvPr id="9" name="圖片 8">
            <a:extLst>
              <a:ext uri="{FF2B5EF4-FFF2-40B4-BE49-F238E27FC236}">
                <a16:creationId xmlns:a16="http://schemas.microsoft.com/office/drawing/2014/main" id="{1041BA94-3351-4E82-8415-98A2B3D8F1E2}"/>
              </a:ext>
            </a:extLst>
          </p:cNvPr>
          <p:cNvPicPr>
            <a:picLocks noChangeAspect="1"/>
          </p:cNvPicPr>
          <p:nvPr/>
        </p:nvPicPr>
        <p:blipFill>
          <a:blip r:embed="rId3"/>
          <a:stretch>
            <a:fillRect/>
          </a:stretch>
        </p:blipFill>
        <p:spPr>
          <a:xfrm>
            <a:off x="467544" y="2636912"/>
            <a:ext cx="3534534" cy="2649705"/>
          </a:xfrm>
          <a:prstGeom prst="rect">
            <a:avLst/>
          </a:prstGeom>
        </p:spPr>
      </p:pic>
      <p:pic>
        <p:nvPicPr>
          <p:cNvPr id="13" name="圖片 12">
            <a:extLst>
              <a:ext uri="{FF2B5EF4-FFF2-40B4-BE49-F238E27FC236}">
                <a16:creationId xmlns:a16="http://schemas.microsoft.com/office/drawing/2014/main" id="{DC225AAC-3533-4B27-A82B-D5CCA8288DD1}"/>
              </a:ext>
            </a:extLst>
          </p:cNvPr>
          <p:cNvPicPr>
            <a:picLocks noChangeAspect="1"/>
          </p:cNvPicPr>
          <p:nvPr/>
        </p:nvPicPr>
        <p:blipFill>
          <a:blip r:embed="rId4"/>
          <a:stretch>
            <a:fillRect/>
          </a:stretch>
        </p:blipFill>
        <p:spPr>
          <a:xfrm>
            <a:off x="4804370" y="2216113"/>
            <a:ext cx="3836134" cy="3111616"/>
          </a:xfrm>
          <a:prstGeom prst="rect">
            <a:avLst/>
          </a:prstGeom>
        </p:spPr>
      </p:pic>
    </p:spTree>
    <p:extLst>
      <p:ext uri="{BB962C8B-B14F-4D97-AF65-F5344CB8AC3E}">
        <p14:creationId xmlns:p14="http://schemas.microsoft.com/office/powerpoint/2010/main" val="206812629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245586" y="260648"/>
            <a:ext cx="8775463" cy="1746888"/>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3600" dirty="0">
                <a:latin typeface="+mj-lt"/>
                <a:ea typeface="+mj-ea"/>
                <a:cs typeface="+mj-cs"/>
              </a:rPr>
              <a:t>Image Recognition System</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grpSp>
        <p:nvGrpSpPr>
          <p:cNvPr id="7" name="群組 6">
            <a:extLst>
              <a:ext uri="{FF2B5EF4-FFF2-40B4-BE49-F238E27FC236}">
                <a16:creationId xmlns:a16="http://schemas.microsoft.com/office/drawing/2014/main" id="{1BC66FAF-2F49-48A3-871E-6110CDA42ED9}"/>
              </a:ext>
            </a:extLst>
          </p:cNvPr>
          <p:cNvGrpSpPr/>
          <p:nvPr/>
        </p:nvGrpSpPr>
        <p:grpSpPr>
          <a:xfrm>
            <a:off x="245586" y="2008609"/>
            <a:ext cx="8448181" cy="3999979"/>
            <a:chOff x="90407" y="805912"/>
            <a:chExt cx="12011186" cy="5686963"/>
          </a:xfrm>
        </p:grpSpPr>
        <p:pic>
          <p:nvPicPr>
            <p:cNvPr id="8" name="圖片 7">
              <a:extLst>
                <a:ext uri="{FF2B5EF4-FFF2-40B4-BE49-F238E27FC236}">
                  <a16:creationId xmlns:a16="http://schemas.microsoft.com/office/drawing/2014/main" id="{35DCFF2E-E0AD-46A5-A800-3F3C85D5769C}"/>
                </a:ext>
              </a:extLst>
            </p:cNvPr>
            <p:cNvPicPr>
              <a:picLocks noChangeAspect="1"/>
            </p:cNvPicPr>
            <p:nvPr/>
          </p:nvPicPr>
          <p:blipFill rotWithShape="1">
            <a:blip r:embed="rId3"/>
            <a:srcRect t="9630" r="1483" b="2847"/>
            <a:stretch/>
          </p:blipFill>
          <p:spPr>
            <a:xfrm>
              <a:off x="90407" y="805912"/>
              <a:ext cx="12011186" cy="5686963"/>
            </a:xfrm>
            <a:prstGeom prst="rect">
              <a:avLst/>
            </a:prstGeom>
          </p:spPr>
        </p:pic>
        <p:pic>
          <p:nvPicPr>
            <p:cNvPr id="10" name="圖片 9">
              <a:extLst>
                <a:ext uri="{FF2B5EF4-FFF2-40B4-BE49-F238E27FC236}">
                  <a16:creationId xmlns:a16="http://schemas.microsoft.com/office/drawing/2014/main" id="{3F93C5BD-5E0C-4C49-AD0E-A497777BEE90}"/>
                </a:ext>
              </a:extLst>
            </p:cNvPr>
            <p:cNvPicPr>
              <a:picLocks noChangeAspect="1"/>
            </p:cNvPicPr>
            <p:nvPr/>
          </p:nvPicPr>
          <p:blipFill rotWithShape="1">
            <a:blip r:embed="rId4"/>
            <a:srcRect l="17401" t="33285" r="35729" b="528"/>
            <a:stretch/>
          </p:blipFill>
          <p:spPr>
            <a:xfrm>
              <a:off x="2173044" y="2210112"/>
              <a:ext cx="5809129" cy="4282763"/>
            </a:xfrm>
            <a:prstGeom prst="rect">
              <a:avLst/>
            </a:prstGeom>
          </p:spPr>
        </p:pic>
      </p:grpSp>
    </p:spTree>
    <p:extLst>
      <p:ext uri="{BB962C8B-B14F-4D97-AF65-F5344CB8AC3E}">
        <p14:creationId xmlns:p14="http://schemas.microsoft.com/office/powerpoint/2010/main" val="245889956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2E47F38-7C13-420E-8636-23B67D0BA877}" type="slidenum">
              <a:rPr lang="zh-TW" altLang="en-US" smtClean="0"/>
              <a:pPr/>
              <a:t>26</a:t>
            </a:fld>
            <a:endParaRPr lang="zh-TW" altLang="en-US"/>
          </a:p>
        </p:txBody>
      </p:sp>
      <p:sp>
        <p:nvSpPr>
          <p:cNvPr id="2" name="文字方塊 1"/>
          <p:cNvSpPr txBox="1"/>
          <p:nvPr/>
        </p:nvSpPr>
        <p:spPr>
          <a:xfrm>
            <a:off x="3807212" y="3075057"/>
            <a:ext cx="1529586" cy="707886"/>
          </a:xfrm>
          <a:prstGeom prst="rect">
            <a:avLst/>
          </a:prstGeom>
          <a:noFill/>
        </p:spPr>
        <p:txBody>
          <a:bodyPr wrap="none" rtlCol="0">
            <a:spAutoFit/>
          </a:bodyPr>
          <a:lstStyle/>
          <a:p>
            <a:pPr algn="ctr"/>
            <a:r>
              <a:rPr lang="en-US" altLang="zh-TW" sz="4000" dirty="0"/>
              <a:t>DEMO</a:t>
            </a:r>
            <a:endParaRPr lang="zh-TW" altLang="en-US" sz="4000" dirty="0"/>
          </a:p>
        </p:txBody>
      </p:sp>
    </p:spTree>
    <p:extLst>
      <p:ext uri="{BB962C8B-B14F-4D97-AF65-F5344CB8AC3E}">
        <p14:creationId xmlns:p14="http://schemas.microsoft.com/office/powerpoint/2010/main" val="1602496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189025" y="767522"/>
            <a:ext cx="4892459" cy="1377557"/>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2400" spc="-113" dirty="0">
                <a:latin typeface="微軟正黑體" panose="020B0604030504040204" pitchFamily="34" charset="-120"/>
                <a:ea typeface="微軟正黑體" panose="020B0604030504040204" pitchFamily="34" charset="-120"/>
              </a:rPr>
              <a:t>One person</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pic>
        <p:nvPicPr>
          <p:cNvPr id="3" name="onepeople">
            <a:hlinkClick r:id="" action="ppaction://media"/>
            <a:extLst>
              <a:ext uri="{FF2B5EF4-FFF2-40B4-BE49-F238E27FC236}">
                <a16:creationId xmlns:a16="http://schemas.microsoft.com/office/drawing/2014/main" id="{5234D8B4-19F0-4E3B-A29D-D56A70C09C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6" y="1716795"/>
            <a:ext cx="5793609" cy="4345207"/>
          </a:xfrm>
          <a:prstGeom prst="rect">
            <a:avLst/>
          </a:prstGeom>
        </p:spPr>
      </p:pic>
    </p:spTree>
    <p:extLst>
      <p:ext uri="{BB962C8B-B14F-4D97-AF65-F5344CB8AC3E}">
        <p14:creationId xmlns:p14="http://schemas.microsoft.com/office/powerpoint/2010/main" val="5554424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189025" y="767522"/>
            <a:ext cx="4892459" cy="1285224"/>
          </a:xfrm>
          <a:prstGeom prst="rect">
            <a:avLst/>
          </a:prstGeom>
          <a:noFill/>
        </p:spPr>
        <p:txBody>
          <a:bodyPr wrap="square" rtlCol="0">
            <a:spAutoFit/>
            <a:scene3d>
              <a:camera prst="orthographicFront">
                <a:rot lat="0" lon="0" rev="0"/>
              </a:camera>
              <a:lightRig rig="threePt" dir="t"/>
            </a:scene3d>
          </a:bodyPr>
          <a:lstStyle/>
          <a:p>
            <a:pPr>
              <a:lnSpc>
                <a:spcPct val="200000"/>
              </a:lnSpc>
            </a:pPr>
            <a:r>
              <a:rPr lang="en-US" altLang="zh-TW" sz="2100" spc="-113" dirty="0">
                <a:latin typeface="微軟正黑體" panose="020B0604030504040204" pitchFamily="34" charset="-120"/>
                <a:ea typeface="微軟正黑體" panose="020B0604030504040204" pitchFamily="34" charset="-120"/>
              </a:rPr>
              <a:t>Multi people</a:t>
            </a:r>
          </a:p>
          <a:p>
            <a:pPr>
              <a:lnSpc>
                <a:spcPct val="200000"/>
              </a:lnSpc>
            </a:pPr>
            <a:endParaRPr lang="en-US" altLang="zh-TW" sz="2100" spc="-113" dirty="0">
              <a:solidFill>
                <a:srgbClr val="DFA117"/>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pic>
        <p:nvPicPr>
          <p:cNvPr id="4" name="two people">
            <a:hlinkClick r:id="" action="ppaction://media"/>
            <a:extLst>
              <a:ext uri="{FF2B5EF4-FFF2-40B4-BE49-F238E27FC236}">
                <a16:creationId xmlns:a16="http://schemas.microsoft.com/office/drawing/2014/main" id="{67034F02-3CD1-468F-BDE0-D2499D2AA6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970049"/>
            <a:ext cx="5500751" cy="4125563"/>
          </a:xfrm>
          <a:prstGeom prst="rect">
            <a:avLst/>
          </a:prstGeom>
        </p:spPr>
      </p:pic>
    </p:spTree>
    <p:extLst>
      <p:ext uri="{BB962C8B-B14F-4D97-AF65-F5344CB8AC3E}">
        <p14:creationId xmlns:p14="http://schemas.microsoft.com/office/powerpoint/2010/main" val="224363314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2E47F38-7C13-420E-8636-23B67D0BA877}" type="slidenum">
              <a:rPr lang="zh-TW" altLang="en-US" smtClean="0"/>
              <a:pPr/>
              <a:t>2</a:t>
            </a:fld>
            <a:endParaRPr lang="zh-TW" altLang="en-US"/>
          </a:p>
        </p:txBody>
      </p:sp>
      <p:sp>
        <p:nvSpPr>
          <p:cNvPr id="2" name="文字方塊 1"/>
          <p:cNvSpPr txBox="1"/>
          <p:nvPr/>
        </p:nvSpPr>
        <p:spPr>
          <a:xfrm>
            <a:off x="3183737" y="3075057"/>
            <a:ext cx="2776530" cy="707886"/>
          </a:xfrm>
          <a:prstGeom prst="rect">
            <a:avLst/>
          </a:prstGeom>
          <a:noFill/>
        </p:spPr>
        <p:txBody>
          <a:bodyPr wrap="none" rtlCol="0">
            <a:spAutoFit/>
          </a:bodyPr>
          <a:lstStyle/>
          <a:p>
            <a:pPr algn="ctr"/>
            <a:r>
              <a:rPr lang="en-US" altLang="zh-TW" sz="4000" dirty="0"/>
              <a:t>Introduction</a:t>
            </a:r>
            <a:endParaRPr lang="zh-TW" altLang="en-US" sz="4000" dirty="0"/>
          </a:p>
        </p:txBody>
      </p:sp>
    </p:spTree>
    <p:extLst>
      <p:ext uri="{BB962C8B-B14F-4D97-AF65-F5344CB8AC3E}">
        <p14:creationId xmlns:p14="http://schemas.microsoft.com/office/powerpoint/2010/main" val="1074212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2E47F38-7C13-420E-8636-23B67D0BA877}" type="slidenum">
              <a:rPr lang="zh-TW" altLang="en-US" smtClean="0"/>
              <a:pPr/>
              <a:t>29</a:t>
            </a:fld>
            <a:endParaRPr lang="zh-TW" altLang="en-US"/>
          </a:p>
        </p:txBody>
      </p:sp>
      <p:sp>
        <p:nvSpPr>
          <p:cNvPr id="2" name="文字方塊 1"/>
          <p:cNvSpPr txBox="1"/>
          <p:nvPr/>
        </p:nvSpPr>
        <p:spPr>
          <a:xfrm>
            <a:off x="3342340" y="3075057"/>
            <a:ext cx="2459328" cy="707886"/>
          </a:xfrm>
          <a:prstGeom prst="rect">
            <a:avLst/>
          </a:prstGeom>
          <a:noFill/>
        </p:spPr>
        <p:txBody>
          <a:bodyPr wrap="none" rtlCol="0">
            <a:spAutoFit/>
          </a:bodyPr>
          <a:lstStyle/>
          <a:p>
            <a:pPr algn="ctr"/>
            <a:r>
              <a:rPr lang="en-US" altLang="zh-TW" sz="4000" dirty="0"/>
              <a:t>Conclusion</a:t>
            </a:r>
            <a:endParaRPr lang="zh-TW" altLang="en-US" sz="4000" dirty="0"/>
          </a:p>
        </p:txBody>
      </p:sp>
    </p:spTree>
    <p:extLst>
      <p:ext uri="{BB962C8B-B14F-4D97-AF65-F5344CB8AC3E}">
        <p14:creationId xmlns:p14="http://schemas.microsoft.com/office/powerpoint/2010/main" val="53427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a:xfrm>
            <a:off x="448122" y="476672"/>
            <a:ext cx="8695878" cy="1325563"/>
          </a:xfrm>
        </p:spPr>
        <p:txBody>
          <a:bodyPr/>
          <a:lstStyle/>
          <a:p>
            <a:r>
              <a:rPr lang="en-US" altLang="zh-TW" dirty="0"/>
              <a:t>Conclusion</a:t>
            </a:r>
            <a:endParaRPr lang="zh-TW" altLang="en-US" dirty="0"/>
          </a:p>
        </p:txBody>
      </p:sp>
      <p:sp>
        <p:nvSpPr>
          <p:cNvPr id="3" name="內容版面配置區 2">
            <a:extLst>
              <a:ext uri="{FF2B5EF4-FFF2-40B4-BE49-F238E27FC236}">
                <a16:creationId xmlns:a16="http://schemas.microsoft.com/office/drawing/2014/main" id="{6D0B96B1-3643-4A14-863A-00DFA168E2EE}"/>
              </a:ext>
            </a:extLst>
          </p:cNvPr>
          <p:cNvSpPr>
            <a:spLocks noGrp="1"/>
          </p:cNvSpPr>
          <p:nvPr>
            <p:ph idx="1"/>
          </p:nvPr>
        </p:nvSpPr>
        <p:spPr>
          <a:xfrm>
            <a:off x="628650" y="1766559"/>
            <a:ext cx="7886700" cy="4692179"/>
          </a:xfrm>
        </p:spPr>
        <p:txBody>
          <a:bodyPr>
            <a:normAutofit/>
          </a:bodyPr>
          <a:lstStyle/>
          <a:p>
            <a:r>
              <a:rPr lang="en-US" altLang="zh-TW" dirty="0"/>
              <a:t>We propose a system for people counting based on machine learning and Raspberry pi. </a:t>
            </a:r>
          </a:p>
          <a:p>
            <a:r>
              <a:rPr lang="en-US" altLang="zh-TW" dirty="0"/>
              <a:t>Users can monitor the flow of people through the website, provide fast and humanized management of the number of people in the room</a:t>
            </a:r>
          </a:p>
          <a:p>
            <a:r>
              <a:rPr lang="en-US" altLang="zh-TW" dirty="0"/>
              <a:t>This system make people counting more intelligent, and reduce human resources, and achieve a low-cost and highly compatible IOT system.</a:t>
            </a:r>
            <a:endParaRPr lang="en-US" altLang="zh-TW" dirty="0">
              <a:solidFill>
                <a:srgbClr val="FF0000"/>
              </a:solidFill>
            </a:endParaRPr>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p:txBody>
          <a:bodyPr/>
          <a:lstStyle/>
          <a:p>
            <a:fld id="{C2E47F38-7C13-420E-8636-23B67D0BA877}" type="slidenum">
              <a:rPr lang="zh-TW" altLang="en-US" smtClean="0"/>
              <a:pPr/>
              <a:t>30</a:t>
            </a:fld>
            <a:endParaRPr lang="zh-TW" altLang="en-US" dirty="0"/>
          </a:p>
        </p:txBody>
      </p:sp>
    </p:spTree>
    <p:extLst>
      <p:ext uri="{BB962C8B-B14F-4D97-AF65-F5344CB8AC3E}">
        <p14:creationId xmlns:p14="http://schemas.microsoft.com/office/powerpoint/2010/main" val="398299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p:txBody>
          <a:bodyPr/>
          <a:lstStyle/>
          <a:p>
            <a:r>
              <a:rPr lang="en-US" altLang="zh-TW" sz="3600" spc="-150"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6D0B96B1-3643-4A14-863A-00DFA168E2EE}"/>
              </a:ext>
            </a:extLst>
          </p:cNvPr>
          <p:cNvSpPr>
            <a:spLocks noGrp="1"/>
          </p:cNvSpPr>
          <p:nvPr>
            <p:ph idx="1"/>
          </p:nvPr>
        </p:nvSpPr>
        <p:spPr>
          <a:xfrm>
            <a:off x="628650" y="1484784"/>
            <a:ext cx="8335838" cy="4692179"/>
          </a:xfrm>
        </p:spPr>
        <p:txBody>
          <a:bodyPr>
            <a:normAutofit/>
          </a:bodyPr>
          <a:lstStyle/>
          <a:p>
            <a:r>
              <a:rPr lang="en-US" altLang="zh-TW" dirty="0"/>
              <a:t>Due to the impact of the Coronavirus, the mall or market may need to control the flow of people.</a:t>
            </a:r>
          </a:p>
          <a:p>
            <a:r>
              <a:rPr lang="en-US" altLang="zh-TW" dirty="0"/>
              <a:t>if it can use the existing monitors to check how many people</a:t>
            </a:r>
            <a:r>
              <a:rPr lang="zh-TW" altLang="en-US" dirty="0"/>
              <a:t> </a:t>
            </a:r>
            <a:r>
              <a:rPr lang="en-US" altLang="zh-TW" dirty="0"/>
              <a:t>come to the store, we can control people flow without extra manpower.</a:t>
            </a:r>
            <a:endParaRPr lang="zh-TW" altLang="en-US" dirty="0"/>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p:txBody>
          <a:bodyPr/>
          <a:lstStyle/>
          <a:p>
            <a:fld id="{C2E47F38-7C13-420E-8636-23B67D0BA877}" type="slidenum">
              <a:rPr lang="zh-TW" altLang="en-US" smtClean="0"/>
              <a:pPr/>
              <a:t>3</a:t>
            </a:fld>
            <a:endParaRPr lang="zh-TW" altLang="en-US"/>
          </a:p>
        </p:txBody>
      </p:sp>
      <p:pic>
        <p:nvPicPr>
          <p:cNvPr id="5" name="Picture 2" descr="Market Icon of Line style - Available in SVG, PNG, EPS, AI &amp; Icon ...">
            <a:extLst>
              <a:ext uri="{FF2B5EF4-FFF2-40B4-BE49-F238E27FC236}">
                <a16:creationId xmlns:a16="http://schemas.microsoft.com/office/drawing/2014/main" id="{20002927-0E77-40FE-8BB7-C9707DFBC598}"/>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8267" y="3717032"/>
            <a:ext cx="2036955" cy="2036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erson walking - Free people icons">
            <a:extLst>
              <a:ext uri="{FF2B5EF4-FFF2-40B4-BE49-F238E27FC236}">
                <a16:creationId xmlns:a16="http://schemas.microsoft.com/office/drawing/2014/main" id="{37513D71-3276-4B2C-B85A-9EF032E3D6A7}"/>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backgroundRemoval t="3556" b="96000" l="9778" r="89778">
                        <a14:foregroundMark x1="43556" y1="11111" x2="51556" y2="11111"/>
                        <a14:foregroundMark x1="44444" y1="3556" x2="48000" y2="4444"/>
                        <a14:foregroundMark x1="36444" y1="83556" x2="34222" y2="90667"/>
                        <a14:foregroundMark x1="53778" y1="93333" x2="59111" y2="96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19296" y="4317498"/>
            <a:ext cx="1296213" cy="1162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erson walking - Free people icons">
            <a:extLst>
              <a:ext uri="{FF2B5EF4-FFF2-40B4-BE49-F238E27FC236}">
                <a16:creationId xmlns:a16="http://schemas.microsoft.com/office/drawing/2014/main" id="{4096BFAA-E212-400D-A13B-4346E8AE7D92}"/>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backgroundRemoval t="3556" b="96000" l="9778" r="89778">
                        <a14:foregroundMark x1="43556" y1="11111" x2="51556" y2="11111"/>
                        <a14:foregroundMark x1="44444" y1="3556" x2="48000" y2="4444"/>
                        <a14:foregroundMark x1="36444" y1="83556" x2="34222" y2="90667"/>
                        <a14:foregroundMark x1="53778" y1="93333" x2="59111" y2="96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09264" y="4809357"/>
            <a:ext cx="1296213" cy="116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353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p:txBody>
          <a:bodyPr/>
          <a:lstStyle/>
          <a:p>
            <a:r>
              <a:rPr lang="en-US" altLang="zh-TW" sz="3600" spc="-150"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t>Introduction</a:t>
            </a:r>
            <a:endParaRPr lang="zh-TW" altLang="en-US" dirty="0"/>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a:xfrm>
            <a:off x="6457950" y="6356351"/>
            <a:ext cx="2057400" cy="365125"/>
          </a:xfrm>
        </p:spPr>
        <p:txBody>
          <a:bodyPr/>
          <a:lstStyle/>
          <a:p>
            <a:fld id="{C2E47F38-7C13-420E-8636-23B67D0BA877}" type="slidenum">
              <a:rPr lang="zh-TW" altLang="en-US" smtClean="0"/>
              <a:pPr/>
              <a:t>4</a:t>
            </a:fld>
            <a:endParaRPr lang="zh-TW" altLang="en-US"/>
          </a:p>
        </p:txBody>
      </p:sp>
      <p:grpSp>
        <p:nvGrpSpPr>
          <p:cNvPr id="42" name="群組 41">
            <a:extLst>
              <a:ext uri="{FF2B5EF4-FFF2-40B4-BE49-F238E27FC236}">
                <a16:creationId xmlns:a16="http://schemas.microsoft.com/office/drawing/2014/main" id="{7476E7D8-B9FE-4B5F-958A-DFDFC3AEDC57}"/>
              </a:ext>
            </a:extLst>
          </p:cNvPr>
          <p:cNvGrpSpPr/>
          <p:nvPr/>
        </p:nvGrpSpPr>
        <p:grpSpPr>
          <a:xfrm>
            <a:off x="4220613" y="680310"/>
            <a:ext cx="4932040" cy="5768328"/>
            <a:chOff x="4640349" y="1457500"/>
            <a:chExt cx="6151296" cy="5768328"/>
          </a:xfrm>
        </p:grpSpPr>
        <p:sp>
          <p:nvSpPr>
            <p:cNvPr id="11" name="矩形 1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a:extLst>
                <a:ext uri="{FF2B5EF4-FFF2-40B4-BE49-F238E27FC236}">
                  <a16:creationId xmlns:a16="http://schemas.microsoft.com/office/drawing/2014/main" id="{5C0CC66E-ABCF-45D9-97E0-EBFC83093DE8}"/>
                </a:ext>
              </a:extLst>
            </p:cNvPr>
            <p:cNvSpPr/>
            <p:nvPr/>
          </p:nvSpPr>
          <p:spPr>
            <a:xfrm>
              <a:off x="4670077" y="1457500"/>
              <a:ext cx="6121568" cy="1477328"/>
            </a:xfrm>
            <a:prstGeom prst="rect">
              <a:avLst/>
            </a:prstGeom>
          </p:spPr>
          <p:txBody>
            <a:bodyPr wrap="square">
              <a:spAutoFit/>
            </a:bodyPr>
            <a:lstStyle/>
            <a:p>
              <a:pPr marL="457200" indent="-457200" algn="just">
                <a:lnSpc>
                  <a:spcPct val="150000"/>
                </a:lnSpc>
                <a:buFont typeface="Wingdings" panose="05000000000000000000" pitchFamily="2" charset="2"/>
                <a:buChar char="Ø"/>
              </a:pPr>
              <a:r>
                <a:rPr lang="en-US" altLang="zh-TW" sz="2800" dirty="0">
                  <a:solidFill>
                    <a:schemeClr val="accent2">
                      <a:lumMod val="75000"/>
                    </a:schemeClr>
                  </a:solidFill>
                  <a:latin typeface="Times New Roman" panose="02020603050405020304" pitchFamily="18" charset="0"/>
                  <a:ea typeface="微軟正黑體" panose="020B0604030504040204" pitchFamily="34" charset="-120"/>
                </a:rPr>
                <a:t>People Counting</a:t>
              </a:r>
            </a:p>
            <a:p>
              <a:pPr algn="just"/>
              <a:r>
                <a:rPr lang="en-US" altLang="zh-TW" sz="2400" dirty="0">
                  <a:latin typeface="Times New Roman" panose="02020603050405020304" pitchFamily="18" charset="0"/>
                  <a:ea typeface="微軟正黑體" panose="020B0604030504040204" pitchFamily="34" charset="-120"/>
                </a:rPr>
                <a:t>Use machine learning to identify </a:t>
              </a:r>
            </a:p>
            <a:p>
              <a:pPr algn="just"/>
              <a:r>
                <a:rPr lang="en-US" altLang="zh-TW" sz="2400" dirty="0">
                  <a:latin typeface="Times New Roman" panose="02020603050405020304" pitchFamily="18" charset="0"/>
                  <a:ea typeface="微軟正黑體" panose="020B0604030504040204" pitchFamily="34" charset="-120"/>
                </a:rPr>
                <a:t>people flows</a:t>
              </a:r>
            </a:p>
          </p:txBody>
        </p:sp>
        <p:sp>
          <p:nvSpPr>
            <p:cNvPr id="16" name="矩形 15">
              <a:extLst>
                <a:ext uri="{FF2B5EF4-FFF2-40B4-BE49-F238E27FC236}">
                  <a16:creationId xmlns:a16="http://schemas.microsoft.com/office/drawing/2014/main" id="{FB76402A-226A-4A7D-A17B-FB3872F279AF}"/>
                </a:ext>
              </a:extLst>
            </p:cNvPr>
            <p:cNvSpPr/>
            <p:nvPr/>
          </p:nvSpPr>
          <p:spPr>
            <a:xfrm>
              <a:off x="4663118" y="2964290"/>
              <a:ext cx="5874845" cy="1538883"/>
            </a:xfrm>
            <a:prstGeom prst="rect">
              <a:avLst/>
            </a:prstGeom>
          </p:spPr>
          <p:txBody>
            <a:bodyPr>
              <a:spAutoFit/>
            </a:bodyPr>
            <a:lstStyle/>
            <a:p>
              <a:pPr marL="457200" indent="-457200" algn="just">
                <a:lnSpc>
                  <a:spcPct val="150000"/>
                </a:lnSpc>
                <a:buFont typeface="Wingdings" panose="05000000000000000000" pitchFamily="2" charset="2"/>
                <a:buChar char="Ø"/>
              </a:pPr>
              <a:r>
                <a:rPr lang="en-US" altLang="zh-TW" sz="2800" dirty="0">
                  <a:solidFill>
                    <a:schemeClr val="accent2">
                      <a:lumMod val="75000"/>
                    </a:schemeClr>
                  </a:solidFill>
                  <a:latin typeface="Times New Roman" panose="02020603050405020304" pitchFamily="18" charset="0"/>
                  <a:ea typeface="微軟正黑體" panose="020B0604030504040204" pitchFamily="34" charset="-120"/>
                </a:rPr>
                <a:t>Live</a:t>
              </a:r>
              <a:r>
                <a:rPr lang="zh-TW" altLang="en-US" sz="2800" dirty="0">
                  <a:solidFill>
                    <a:schemeClr val="accent2">
                      <a:lumMod val="75000"/>
                    </a:schemeClr>
                  </a:solidFill>
                  <a:latin typeface="Times New Roman" panose="02020603050405020304" pitchFamily="18" charset="0"/>
                  <a:ea typeface="微軟正黑體" panose="020B0604030504040204" pitchFamily="34" charset="-120"/>
                </a:rPr>
                <a:t> </a:t>
              </a:r>
              <a:r>
                <a:rPr lang="en-US" altLang="zh-TW" sz="2800" dirty="0">
                  <a:solidFill>
                    <a:schemeClr val="accent2">
                      <a:lumMod val="75000"/>
                    </a:schemeClr>
                  </a:solidFill>
                  <a:latin typeface="Times New Roman" panose="02020603050405020304" pitchFamily="18" charset="0"/>
                  <a:ea typeface="微軟正黑體" panose="020B0604030504040204" pitchFamily="34" charset="-120"/>
                </a:rPr>
                <a:t>Streaming</a:t>
              </a:r>
            </a:p>
            <a:p>
              <a:pPr algn="just"/>
              <a:r>
                <a:rPr lang="en-US" altLang="zh-TW" sz="2400" dirty="0">
                  <a:latin typeface="Times New Roman" panose="02020603050405020304" pitchFamily="18" charset="0"/>
                  <a:ea typeface="微軟正黑體" panose="020B0604030504040204" pitchFamily="34" charset="-120"/>
                </a:rPr>
                <a:t>Real-time</a:t>
              </a:r>
              <a:r>
                <a:rPr lang="en-US" altLang="zh-TW" sz="2800" dirty="0">
                  <a:solidFill>
                    <a:schemeClr val="accent4">
                      <a:lumMod val="75000"/>
                    </a:schemeClr>
                  </a:solidFill>
                  <a:latin typeface="Times New Roman" panose="02020603050405020304" pitchFamily="18" charset="0"/>
                  <a:ea typeface="微軟正黑體" panose="020B0604030504040204" pitchFamily="34" charset="-120"/>
                </a:rPr>
                <a:t> </a:t>
              </a:r>
              <a:r>
                <a:rPr lang="en-US" altLang="zh-TW" sz="2400" dirty="0">
                  <a:latin typeface="Times New Roman" panose="02020603050405020304" pitchFamily="18" charset="0"/>
                  <a:ea typeface="微軟正黑體" panose="020B0604030504040204" pitchFamily="34" charset="-120"/>
                </a:rPr>
                <a:t>monitoring using </a:t>
              </a:r>
            </a:p>
            <a:p>
              <a:pPr algn="just"/>
              <a:r>
                <a:rPr lang="en-US" altLang="zh-TW" sz="2400" dirty="0">
                  <a:latin typeface="Times New Roman" panose="02020603050405020304" pitchFamily="18" charset="0"/>
                  <a:ea typeface="微軟正黑體" panose="020B0604030504040204" pitchFamily="34" charset="-120"/>
                </a:rPr>
                <a:t>existing camera images</a:t>
              </a:r>
            </a:p>
          </p:txBody>
        </p:sp>
        <p:sp>
          <p:nvSpPr>
            <p:cNvPr id="17" name="矩形 16">
              <a:extLst>
                <a:ext uri="{FF2B5EF4-FFF2-40B4-BE49-F238E27FC236}">
                  <a16:creationId xmlns:a16="http://schemas.microsoft.com/office/drawing/2014/main" id="{B6DA3C95-9B2A-4322-B90F-A8D573BBCE1A}"/>
                </a:ext>
              </a:extLst>
            </p:cNvPr>
            <p:cNvSpPr/>
            <p:nvPr/>
          </p:nvSpPr>
          <p:spPr>
            <a:xfrm>
              <a:off x="4640350" y="4361382"/>
              <a:ext cx="5874845" cy="1477328"/>
            </a:xfrm>
            <a:prstGeom prst="rect">
              <a:avLst/>
            </a:prstGeom>
          </p:spPr>
          <p:txBody>
            <a:bodyPr>
              <a:spAutoFit/>
            </a:bodyPr>
            <a:lstStyle/>
            <a:p>
              <a:pPr marL="457200" indent="-457200" algn="just">
                <a:lnSpc>
                  <a:spcPct val="150000"/>
                </a:lnSpc>
                <a:buFont typeface="Wingdings" panose="05000000000000000000" pitchFamily="2" charset="2"/>
                <a:buChar char="Ø"/>
              </a:pPr>
              <a:r>
                <a:rPr lang="en-US" altLang="zh-TW" sz="2800">
                  <a:solidFill>
                    <a:schemeClr val="accent2">
                      <a:lumMod val="75000"/>
                    </a:schemeClr>
                  </a:solidFill>
                  <a:latin typeface="Times New Roman" panose="02020603050405020304" pitchFamily="18" charset="0"/>
                  <a:ea typeface="微軟正黑體" panose="020B0604030504040204" pitchFamily="34" charset="-120"/>
                </a:rPr>
                <a:t>Streaming Video</a:t>
              </a:r>
              <a:endParaRPr lang="en-US" altLang="zh-TW" sz="2800" dirty="0">
                <a:solidFill>
                  <a:schemeClr val="accent2">
                    <a:lumMod val="75000"/>
                  </a:schemeClr>
                </a:solidFill>
                <a:latin typeface="Times New Roman" panose="02020603050405020304" pitchFamily="18" charset="0"/>
                <a:ea typeface="微軟正黑體" panose="020B0604030504040204" pitchFamily="34" charset="-120"/>
              </a:endParaRPr>
            </a:p>
            <a:p>
              <a:pPr algn="just"/>
              <a:r>
                <a:rPr lang="en-US" altLang="zh-TW" sz="2400" dirty="0">
                  <a:latin typeface="Times New Roman" panose="02020603050405020304" pitchFamily="18" charset="0"/>
                  <a:ea typeface="微軟正黑體" panose="020B0604030504040204" pitchFamily="34" charset="-120"/>
                </a:rPr>
                <a:t>Use </a:t>
              </a:r>
              <a:r>
                <a:rPr lang="en-US" altLang="zh-TW" sz="2400" dirty="0" err="1">
                  <a:latin typeface="Times New Roman" panose="02020603050405020304" pitchFamily="18" charset="0"/>
                  <a:ea typeface="微軟正黑體" panose="020B0604030504040204" pitchFamily="34" charset="-120"/>
                </a:rPr>
                <a:t>mjpg</a:t>
              </a:r>
              <a:r>
                <a:rPr lang="en-US" altLang="zh-TW" sz="2400" dirty="0">
                  <a:latin typeface="Times New Roman" panose="02020603050405020304" pitchFamily="18" charset="0"/>
                  <a:ea typeface="微軟正黑體" panose="020B0604030504040204" pitchFamily="34" charset="-120"/>
                </a:rPr>
                <a:t> to passing streaming Video to computer</a:t>
              </a:r>
            </a:p>
          </p:txBody>
        </p:sp>
        <p:sp>
          <p:nvSpPr>
            <p:cNvPr id="18" name="矩形 17">
              <a:extLst>
                <a:ext uri="{FF2B5EF4-FFF2-40B4-BE49-F238E27FC236}">
                  <a16:creationId xmlns:a16="http://schemas.microsoft.com/office/drawing/2014/main" id="{DA2012EE-FA54-45B2-B3E8-BBDBD108DDB1}"/>
                </a:ext>
              </a:extLst>
            </p:cNvPr>
            <p:cNvSpPr/>
            <p:nvPr/>
          </p:nvSpPr>
          <p:spPr>
            <a:xfrm>
              <a:off x="4640349" y="5748500"/>
              <a:ext cx="5874845" cy="1477328"/>
            </a:xfrm>
            <a:prstGeom prst="rect">
              <a:avLst/>
            </a:prstGeom>
          </p:spPr>
          <p:txBody>
            <a:bodyPr>
              <a:spAutoFit/>
            </a:bodyPr>
            <a:lstStyle/>
            <a:p>
              <a:pPr marL="457200" indent="-457200" algn="just">
                <a:lnSpc>
                  <a:spcPct val="150000"/>
                </a:lnSpc>
                <a:buFont typeface="Wingdings" panose="05000000000000000000" pitchFamily="2" charset="2"/>
                <a:buChar char="Ø"/>
              </a:pPr>
              <a:r>
                <a:rPr lang="en-US" altLang="zh-TW" sz="2800" dirty="0">
                  <a:solidFill>
                    <a:schemeClr val="accent2">
                      <a:lumMod val="75000"/>
                    </a:schemeClr>
                  </a:solidFill>
                  <a:latin typeface="Times New Roman" panose="02020603050405020304" pitchFamily="18" charset="0"/>
                  <a:ea typeface="微軟正黑體" panose="020B0604030504040204" pitchFamily="34" charset="-120"/>
                </a:rPr>
                <a:t>Surveillance Website</a:t>
              </a:r>
            </a:p>
            <a:p>
              <a:pPr algn="just"/>
              <a:r>
                <a:rPr lang="en-US" altLang="zh-TW" sz="2400" dirty="0">
                  <a:latin typeface="Times New Roman" panose="02020603050405020304" pitchFamily="18" charset="0"/>
                  <a:ea typeface="微軟正黑體" panose="020B0604030504040204" pitchFamily="34" charset="-120"/>
                </a:rPr>
                <a:t>User can see the current people flow through the website</a:t>
              </a:r>
            </a:p>
          </p:txBody>
        </p:sp>
      </p:grpSp>
      <p:pic>
        <p:nvPicPr>
          <p:cNvPr id="41" name="圖片 40">
            <a:extLst>
              <a:ext uri="{FF2B5EF4-FFF2-40B4-BE49-F238E27FC236}">
                <a16:creationId xmlns:a16="http://schemas.microsoft.com/office/drawing/2014/main" id="{CD2D7690-48A0-4E52-AA7D-D1ACFA572D85}"/>
              </a:ext>
            </a:extLst>
          </p:cNvPr>
          <p:cNvPicPr>
            <a:picLocks noChangeAspect="1"/>
          </p:cNvPicPr>
          <p:nvPr/>
        </p:nvPicPr>
        <p:blipFill rotWithShape="1">
          <a:blip r:embed="rId3"/>
          <a:srcRect t="7795" r="243"/>
          <a:stretch/>
        </p:blipFill>
        <p:spPr>
          <a:xfrm>
            <a:off x="-31377" y="2656583"/>
            <a:ext cx="4053829" cy="2918489"/>
          </a:xfrm>
          <a:prstGeom prst="rect">
            <a:avLst/>
          </a:prstGeom>
        </p:spPr>
      </p:pic>
    </p:spTree>
    <p:extLst>
      <p:ext uri="{BB962C8B-B14F-4D97-AF65-F5344CB8AC3E}">
        <p14:creationId xmlns:p14="http://schemas.microsoft.com/office/powerpoint/2010/main" val="11659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C2E47F38-7C13-420E-8636-23B67D0BA877}" type="slidenum">
              <a:rPr lang="zh-TW" altLang="en-US" smtClean="0"/>
              <a:pPr/>
              <a:t>5</a:t>
            </a:fld>
            <a:endParaRPr lang="zh-TW" altLang="en-US"/>
          </a:p>
        </p:txBody>
      </p:sp>
      <p:sp>
        <p:nvSpPr>
          <p:cNvPr id="2" name="文字方塊 1"/>
          <p:cNvSpPr txBox="1"/>
          <p:nvPr/>
        </p:nvSpPr>
        <p:spPr>
          <a:xfrm>
            <a:off x="2391948" y="3356992"/>
            <a:ext cx="4360104" cy="707886"/>
          </a:xfrm>
          <a:prstGeom prst="rect">
            <a:avLst/>
          </a:prstGeom>
          <a:noFill/>
        </p:spPr>
        <p:txBody>
          <a:bodyPr wrap="none" rtlCol="0">
            <a:spAutoFit/>
          </a:bodyPr>
          <a:lstStyle/>
          <a:p>
            <a:r>
              <a:rPr lang="en-US" altLang="zh-TW" sz="4000" dirty="0"/>
              <a:t>System Architecture</a:t>
            </a:r>
          </a:p>
        </p:txBody>
      </p:sp>
    </p:spTree>
    <p:extLst>
      <p:ext uri="{BB962C8B-B14F-4D97-AF65-F5344CB8AC3E}">
        <p14:creationId xmlns:p14="http://schemas.microsoft.com/office/powerpoint/2010/main" val="2215450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2449B1-C031-46ED-B386-47F7120D8184}"/>
              </a:ext>
            </a:extLst>
          </p:cNvPr>
          <p:cNvSpPr>
            <a:spLocks noGrp="1"/>
          </p:cNvSpPr>
          <p:nvPr>
            <p:ph type="title"/>
          </p:nvPr>
        </p:nvSpPr>
        <p:spPr/>
        <p:txBody>
          <a:bodyPr/>
          <a:lstStyle/>
          <a:p>
            <a:r>
              <a:rPr lang="en-US" altLang="zh-TW" dirty="0"/>
              <a:t>Development tools</a:t>
            </a:r>
            <a:endParaRPr lang="zh-TW" altLang="en-US" dirty="0"/>
          </a:p>
        </p:txBody>
      </p:sp>
      <p:sp>
        <p:nvSpPr>
          <p:cNvPr id="4" name="投影片編號版面配置區 3">
            <a:extLst>
              <a:ext uri="{FF2B5EF4-FFF2-40B4-BE49-F238E27FC236}">
                <a16:creationId xmlns:a16="http://schemas.microsoft.com/office/drawing/2014/main" id="{8D0BB182-AC31-4DCB-8C45-CCB20423D260}"/>
              </a:ext>
            </a:extLst>
          </p:cNvPr>
          <p:cNvSpPr>
            <a:spLocks noGrp="1"/>
          </p:cNvSpPr>
          <p:nvPr>
            <p:ph type="sldNum" sz="quarter" idx="12"/>
          </p:nvPr>
        </p:nvSpPr>
        <p:spPr/>
        <p:txBody>
          <a:bodyPr/>
          <a:lstStyle/>
          <a:p>
            <a:fld id="{C2E47F38-7C13-420E-8636-23B67D0BA877}" type="slidenum">
              <a:rPr lang="zh-TW" altLang="en-US" smtClean="0"/>
              <a:pPr/>
              <a:t>6</a:t>
            </a:fld>
            <a:endParaRPr lang="zh-TW" altLang="en-US"/>
          </a:p>
        </p:txBody>
      </p:sp>
      <p:sp>
        <p:nvSpPr>
          <p:cNvPr id="15" name="矩形 14">
            <a:extLst>
              <a:ext uri="{FF2B5EF4-FFF2-40B4-BE49-F238E27FC236}">
                <a16:creationId xmlns:a16="http://schemas.microsoft.com/office/drawing/2014/main" id="{E1116C56-E2AF-450A-B84A-6ACFB14F13FC}"/>
              </a:ext>
            </a:extLst>
          </p:cNvPr>
          <p:cNvSpPr/>
          <p:nvPr/>
        </p:nvSpPr>
        <p:spPr>
          <a:xfrm>
            <a:off x="7017739" y="4509405"/>
            <a:ext cx="2093978" cy="1871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6" name="Rectangle 8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a:extLst>
              <a:ext uri="{FF2B5EF4-FFF2-40B4-BE49-F238E27FC236}">
                <a16:creationId xmlns:a16="http://schemas.microsoft.com/office/drawing/2014/main" id="{D94A8D85-3D2E-4BB8-B553-032D9566617D}"/>
              </a:ext>
            </a:extLst>
          </p:cNvPr>
          <p:cNvSpPr/>
          <p:nvPr/>
        </p:nvSpPr>
        <p:spPr>
          <a:xfrm>
            <a:off x="585256" y="2378453"/>
            <a:ext cx="6035213" cy="2795958"/>
          </a:xfrm>
          <a:prstGeom prst="rect">
            <a:avLst/>
          </a:prstGeom>
        </p:spPr>
        <p:txBody>
          <a:bodyPr wrap="square">
            <a:spAutoFit/>
          </a:bodyPr>
          <a:lstStyle/>
          <a:p>
            <a:pPr algn="just">
              <a:lnSpc>
                <a:spcPct val="150000"/>
              </a:lnSpc>
            </a:pPr>
            <a:r>
              <a:rPr lang="en-US" altLang="zh-TW" sz="2400" dirty="0">
                <a:latin typeface="Times New Roman" panose="02020603050405020304" pitchFamily="18" charset="0"/>
                <a:ea typeface="微軟正黑體" panose="020B0604030504040204" pitchFamily="34" charset="-120"/>
              </a:rPr>
              <a:t>Image recognition</a:t>
            </a:r>
          </a:p>
          <a:p>
            <a:pPr marL="914400" lvl="1" indent="-457200" algn="just">
              <a:lnSpc>
                <a:spcPct val="150000"/>
              </a:lnSpc>
              <a:buFont typeface="Arial" panose="020B0604020202020204" pitchFamily="34" charset="0"/>
              <a:buChar char="•"/>
            </a:pPr>
            <a:r>
              <a:rPr lang="en-US" altLang="zh-TW" sz="2400" dirty="0">
                <a:latin typeface="Times New Roman" panose="02020603050405020304" pitchFamily="18" charset="0"/>
                <a:ea typeface="微軟正黑體" panose="020B0604030504040204" pitchFamily="34" charset="-120"/>
              </a:rPr>
              <a:t>OpenCV</a:t>
            </a:r>
          </a:p>
          <a:p>
            <a:pPr marL="914400" lvl="1" indent="-457200" algn="just">
              <a:lnSpc>
                <a:spcPct val="150000"/>
              </a:lnSpc>
              <a:buFont typeface="Arial" panose="020B0604020202020204" pitchFamily="34" charset="0"/>
              <a:buChar char="•"/>
            </a:pPr>
            <a:r>
              <a:rPr lang="en-US" altLang="zh-TW" sz="2400" dirty="0" err="1">
                <a:latin typeface="Times New Roman" panose="02020603050405020304" pitchFamily="18" charset="0"/>
                <a:ea typeface="微軟正黑體" panose="020B0604030504040204" pitchFamily="34" charset="-120"/>
              </a:rPr>
              <a:t>dlib</a:t>
            </a:r>
            <a:endParaRPr lang="en-US" altLang="zh-TW" sz="2400" dirty="0">
              <a:latin typeface="Times New Roman" panose="02020603050405020304" pitchFamily="18" charset="0"/>
              <a:ea typeface="微軟正黑體" panose="020B0604030504040204" pitchFamily="34" charset="-120"/>
            </a:endParaRPr>
          </a:p>
          <a:p>
            <a:pPr marL="914400" lvl="1" indent="-457200" algn="just">
              <a:lnSpc>
                <a:spcPct val="150000"/>
              </a:lnSpc>
              <a:buFont typeface="Arial" panose="020B0604020202020204" pitchFamily="34" charset="0"/>
              <a:buChar char="•"/>
            </a:pPr>
            <a:r>
              <a:rPr lang="en-US" altLang="zh-TW" sz="2400" dirty="0" err="1">
                <a:latin typeface="Times New Roman" panose="02020603050405020304" pitchFamily="18" charset="0"/>
                <a:ea typeface="微軟正黑體" panose="020B0604030504040204" pitchFamily="34" charset="-120"/>
              </a:rPr>
              <a:t>imutils</a:t>
            </a:r>
            <a:endParaRPr lang="en-US" altLang="zh-TW" sz="2400" dirty="0">
              <a:latin typeface="Times New Roman" panose="02020603050405020304" pitchFamily="18" charset="0"/>
              <a:ea typeface="微軟正黑體" panose="020B0604030504040204" pitchFamily="34" charset="-120"/>
            </a:endParaRPr>
          </a:p>
          <a:p>
            <a:pPr marL="914400" lvl="1" indent="-457200" algn="just">
              <a:lnSpc>
                <a:spcPct val="150000"/>
              </a:lnSpc>
              <a:buFont typeface="Arial" panose="020B0604020202020204" pitchFamily="34" charset="0"/>
              <a:buChar char="•"/>
            </a:pPr>
            <a:endParaRPr lang="en-US" altLang="zh-TW" sz="2400" dirty="0">
              <a:latin typeface="Times New Roman" panose="02020603050405020304" pitchFamily="18" charset="0"/>
              <a:ea typeface="微軟正黑體" panose="020B0604030504040204" pitchFamily="34" charset="-120"/>
            </a:endParaRPr>
          </a:p>
        </p:txBody>
      </p:sp>
      <p:sp>
        <p:nvSpPr>
          <p:cNvPr id="18" name="Rectangle 8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a:extLst>
              <a:ext uri="{FF2B5EF4-FFF2-40B4-BE49-F238E27FC236}">
                <a16:creationId xmlns:a16="http://schemas.microsoft.com/office/drawing/2014/main" id="{DEB1BC31-BBB6-4DD4-ACAE-060FF5C7E110}"/>
              </a:ext>
            </a:extLst>
          </p:cNvPr>
          <p:cNvSpPr/>
          <p:nvPr/>
        </p:nvSpPr>
        <p:spPr>
          <a:xfrm>
            <a:off x="4310810" y="2332937"/>
            <a:ext cx="6035213" cy="1754326"/>
          </a:xfrm>
          <a:prstGeom prst="rect">
            <a:avLst/>
          </a:prstGeom>
        </p:spPr>
        <p:txBody>
          <a:bodyPr wrap="square">
            <a:spAutoFit/>
          </a:bodyPr>
          <a:lstStyle/>
          <a:p>
            <a:pPr algn="just">
              <a:lnSpc>
                <a:spcPct val="150000"/>
              </a:lnSpc>
            </a:pPr>
            <a:r>
              <a:rPr lang="en-US" altLang="zh-TW" sz="2400" dirty="0">
                <a:latin typeface="Times New Roman" panose="02020603050405020304" pitchFamily="18" charset="0"/>
                <a:ea typeface="微軟正黑體" panose="020B0604030504040204" pitchFamily="34" charset="-120"/>
              </a:rPr>
              <a:t>Server</a:t>
            </a:r>
          </a:p>
          <a:p>
            <a:pPr marL="800100" lvl="1" indent="-342900" algn="just">
              <a:lnSpc>
                <a:spcPct val="150000"/>
              </a:lnSpc>
              <a:buFont typeface="Arial" panose="020B0604020202020204" pitchFamily="34" charset="0"/>
              <a:buChar char="•"/>
            </a:pPr>
            <a:r>
              <a:rPr lang="en-US" altLang="zh-TW" sz="2400" dirty="0" err="1">
                <a:latin typeface="Times New Roman" panose="02020603050405020304" pitchFamily="18" charset="0"/>
                <a:ea typeface="微軟正黑體" panose="020B0604030504040204" pitchFamily="34" charset="-120"/>
              </a:rPr>
              <a:t>mjpg</a:t>
            </a:r>
            <a:r>
              <a:rPr lang="en-US" altLang="zh-TW" sz="2400" dirty="0">
                <a:latin typeface="Times New Roman" panose="02020603050405020304" pitchFamily="18" charset="0"/>
                <a:ea typeface="微軟正黑體" panose="020B0604030504040204" pitchFamily="34" charset="-120"/>
              </a:rPr>
              <a:t>-streamer</a:t>
            </a:r>
          </a:p>
          <a:p>
            <a:pPr marL="800100" lvl="1" indent="-342900" algn="just">
              <a:lnSpc>
                <a:spcPct val="150000"/>
              </a:lnSpc>
              <a:buFont typeface="Arial" panose="020B0604020202020204" pitchFamily="34" charset="0"/>
              <a:buChar char="•"/>
            </a:pPr>
            <a:r>
              <a:rPr lang="en-US" altLang="zh-TW" sz="2400" dirty="0">
                <a:latin typeface="Times New Roman" panose="02020603050405020304" pitchFamily="18" charset="0"/>
                <a:ea typeface="微軟正黑體" panose="020B0604030504040204" pitchFamily="34" charset="-120"/>
              </a:rPr>
              <a:t>Internet Information Server </a:t>
            </a:r>
          </a:p>
        </p:txBody>
      </p:sp>
      <p:sp>
        <p:nvSpPr>
          <p:cNvPr id="19" name="任意多边形 38"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a:extLst>
              <a:ext uri="{FF2B5EF4-FFF2-40B4-BE49-F238E27FC236}">
                <a16:creationId xmlns:a16="http://schemas.microsoft.com/office/drawing/2014/main" id="{809DC0A3-6222-4D03-9970-C430FF524543}"/>
              </a:ext>
            </a:extLst>
          </p:cNvPr>
          <p:cNvSpPr/>
          <p:nvPr/>
        </p:nvSpPr>
        <p:spPr>
          <a:xfrm rot="5400000" flipV="1">
            <a:off x="1995565" y="4380381"/>
            <a:ext cx="3927577" cy="258048"/>
          </a:xfrm>
          <a:custGeom>
            <a:avLst/>
            <a:gdLst>
              <a:gd name="connsiteX0" fmla="*/ 0 w 3125338"/>
              <a:gd name="connsiteY0" fmla="*/ 0 h 0"/>
              <a:gd name="connsiteX1" fmla="*/ 3125338 w 3125338"/>
              <a:gd name="connsiteY1" fmla="*/ 0 h 0"/>
            </a:gdLst>
            <a:ahLst/>
            <a:cxnLst>
              <a:cxn ang="0">
                <a:pos x="connsiteX0" y="connsiteY0"/>
              </a:cxn>
              <a:cxn ang="0">
                <a:pos x="connsiteX1" y="connsiteY1"/>
              </a:cxn>
            </a:cxnLst>
            <a:rect l="l" t="t" r="r" b="b"/>
            <a:pathLst>
              <a:path w="3125338">
                <a:moveTo>
                  <a:pt x="0" y="0"/>
                </a:moveTo>
                <a:lnTo>
                  <a:pt x="3125338" y="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solidFill>
                <a:schemeClr val="tx1"/>
              </a:solidFill>
            </a:endParaRPr>
          </a:p>
        </p:txBody>
      </p:sp>
      <p:sp>
        <p:nvSpPr>
          <p:cNvPr id="20" name="文字方塊 19">
            <a:extLst>
              <a:ext uri="{FF2B5EF4-FFF2-40B4-BE49-F238E27FC236}">
                <a16:creationId xmlns:a16="http://schemas.microsoft.com/office/drawing/2014/main" id="{43B62159-3CCD-46D6-97DE-DB668EF94EC8}"/>
              </a:ext>
            </a:extLst>
          </p:cNvPr>
          <p:cNvSpPr txBox="1"/>
          <p:nvPr/>
        </p:nvSpPr>
        <p:spPr>
          <a:xfrm>
            <a:off x="920529" y="1855233"/>
            <a:ext cx="1619354" cy="523220"/>
          </a:xfrm>
          <a:prstGeom prst="rect">
            <a:avLst/>
          </a:prstGeom>
          <a:noFill/>
        </p:spPr>
        <p:txBody>
          <a:bodyPr wrap="none" rtlCol="0">
            <a:spAutoFit/>
          </a:bodyPr>
          <a:lstStyle/>
          <a:p>
            <a:r>
              <a:rPr lang="en-US" altLang="zh-TW" sz="2800" dirty="0">
                <a:latin typeface="Times New Roman" panose="02020603050405020304" pitchFamily="18" charset="0"/>
                <a:cs typeface="Times New Roman" panose="02020603050405020304" pitchFamily="18" charset="0"/>
              </a:rPr>
              <a:t>Computer</a:t>
            </a:r>
            <a:endParaRPr lang="zh-TW"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A7B03B79-9F85-4723-B494-560714FC5A7B}"/>
              </a:ext>
            </a:extLst>
          </p:cNvPr>
          <p:cNvSpPr/>
          <p:nvPr/>
        </p:nvSpPr>
        <p:spPr>
          <a:xfrm>
            <a:off x="4088377" y="1798743"/>
            <a:ext cx="1765227" cy="579967"/>
          </a:xfrm>
          <a:prstGeom prst="rect">
            <a:avLst/>
          </a:prstGeom>
        </p:spPr>
        <p:txBody>
          <a:bodyPr wrap="none">
            <a:spAutoFit/>
          </a:bodyPr>
          <a:lstStyle/>
          <a:p>
            <a:pPr algn="just">
              <a:lnSpc>
                <a:spcPct val="150000"/>
              </a:lnSpc>
            </a:pPr>
            <a:r>
              <a:rPr lang="en-US" altLang="zh-TW" sz="2400" dirty="0">
                <a:latin typeface="Times New Roman" panose="02020603050405020304" pitchFamily="18" charset="0"/>
                <a:ea typeface="微軟正黑體" panose="020B0604030504040204" pitchFamily="34" charset="-120"/>
              </a:rPr>
              <a:t>Raspberry pi</a:t>
            </a:r>
          </a:p>
        </p:txBody>
      </p:sp>
      <p:pic>
        <p:nvPicPr>
          <p:cNvPr id="22" name="Picture 2" descr="树莓派- 维基百科，自由的百科全书">
            <a:extLst>
              <a:ext uri="{FF2B5EF4-FFF2-40B4-BE49-F238E27FC236}">
                <a16:creationId xmlns:a16="http://schemas.microsoft.com/office/drawing/2014/main" id="{30B93EA9-D1C9-4628-96CD-343102DCF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913" y="4742966"/>
            <a:ext cx="2159941" cy="12743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img4.momoshop.com.tw/expertimg/0003/699/843/C920r_01.jpg?t=1584430142759">
            <a:extLst>
              <a:ext uri="{FF2B5EF4-FFF2-40B4-BE49-F238E27FC236}">
                <a16:creationId xmlns:a16="http://schemas.microsoft.com/office/drawing/2014/main" id="{0486DB32-6632-479C-A5D4-BA44E7E69DD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36" b="42627" l="9954" r="89583"/>
                    </a14:imgEffect>
                  </a14:imgLayer>
                </a14:imgProps>
              </a:ext>
              <a:ext uri="{28A0092B-C50C-407E-A947-70E740481C1C}">
                <a14:useLocalDpi xmlns:a14="http://schemas.microsoft.com/office/drawing/2010/main" val="0"/>
              </a:ext>
            </a:extLst>
          </a:blip>
          <a:srcRect r="464" b="52637"/>
          <a:stretch/>
        </p:blipFill>
        <p:spPr bwMode="auto">
          <a:xfrm>
            <a:off x="6414739" y="4114692"/>
            <a:ext cx="2450327" cy="217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1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ABE38-85B6-4618-B8D6-F2D169C8BB0C}"/>
              </a:ext>
            </a:extLst>
          </p:cNvPr>
          <p:cNvSpPr>
            <a:spLocks noGrp="1"/>
          </p:cNvSpPr>
          <p:nvPr>
            <p:ph type="title"/>
          </p:nvPr>
        </p:nvSpPr>
        <p:spPr/>
        <p:txBody>
          <a:bodyPr/>
          <a:lstStyle/>
          <a:p>
            <a:r>
              <a:rPr lang="en-US" altLang="zh-TW" sz="3600" spc="-150" dirty="0">
                <a:solidFill>
                  <a:srgbClr val="DFA117"/>
                </a:solidFill>
                <a:latin typeface="Open Sans" panose="020B0606030504020204" pitchFamily="34" charset="0"/>
                <a:ea typeface="Open Sans" panose="020B0606030504020204" pitchFamily="34" charset="0"/>
                <a:cs typeface="Open Sans" panose="020B0606030504020204" pitchFamily="34" charset="0"/>
              </a:rPr>
              <a:t> </a:t>
            </a:r>
            <a:r>
              <a:rPr lang="en-US" altLang="zh-TW" dirty="0"/>
              <a:t>System Architecture</a:t>
            </a:r>
            <a:endParaRPr lang="zh-TW" altLang="en-US" dirty="0"/>
          </a:p>
        </p:txBody>
      </p:sp>
      <p:sp>
        <p:nvSpPr>
          <p:cNvPr id="4" name="投影片編號版面配置區 3">
            <a:extLst>
              <a:ext uri="{FF2B5EF4-FFF2-40B4-BE49-F238E27FC236}">
                <a16:creationId xmlns:a16="http://schemas.microsoft.com/office/drawing/2014/main" id="{969ABAAF-C0DA-40A8-8FA6-3D3C2A20A5E1}"/>
              </a:ext>
            </a:extLst>
          </p:cNvPr>
          <p:cNvSpPr>
            <a:spLocks noGrp="1"/>
          </p:cNvSpPr>
          <p:nvPr>
            <p:ph type="sldNum" sz="quarter" idx="12"/>
          </p:nvPr>
        </p:nvSpPr>
        <p:spPr/>
        <p:txBody>
          <a:bodyPr/>
          <a:lstStyle/>
          <a:p>
            <a:fld id="{C2E47F38-7C13-420E-8636-23B67D0BA877}" type="slidenum">
              <a:rPr lang="zh-TW" altLang="en-US" smtClean="0"/>
              <a:pPr/>
              <a:t>7</a:t>
            </a:fld>
            <a:endParaRPr lang="zh-TW" altLang="en-US"/>
          </a:p>
        </p:txBody>
      </p:sp>
      <p:grpSp>
        <p:nvGrpSpPr>
          <p:cNvPr id="10" name="群組 9">
            <a:extLst>
              <a:ext uri="{FF2B5EF4-FFF2-40B4-BE49-F238E27FC236}">
                <a16:creationId xmlns:a16="http://schemas.microsoft.com/office/drawing/2014/main" id="{B2607492-A36D-4635-8137-E4A50ABA7AF9}"/>
              </a:ext>
            </a:extLst>
          </p:cNvPr>
          <p:cNvGrpSpPr/>
          <p:nvPr/>
        </p:nvGrpSpPr>
        <p:grpSpPr>
          <a:xfrm>
            <a:off x="539552" y="2420888"/>
            <a:ext cx="7577972" cy="3538336"/>
            <a:chOff x="1276755" y="2379579"/>
            <a:chExt cx="9360718" cy="4370743"/>
          </a:xfrm>
        </p:grpSpPr>
        <p:grpSp>
          <p:nvGrpSpPr>
            <p:cNvPr id="11" name="群組 10">
              <a:extLst>
                <a:ext uri="{FF2B5EF4-FFF2-40B4-BE49-F238E27FC236}">
                  <a16:creationId xmlns:a16="http://schemas.microsoft.com/office/drawing/2014/main" id="{D57F7CC4-29F2-4CA0-9E52-2563DBE3F987}"/>
                </a:ext>
              </a:extLst>
            </p:cNvPr>
            <p:cNvGrpSpPr/>
            <p:nvPr/>
          </p:nvGrpSpPr>
          <p:grpSpPr>
            <a:xfrm>
              <a:off x="1304406" y="2379579"/>
              <a:ext cx="7514242" cy="2388928"/>
              <a:chOff x="2338879" y="2277979"/>
              <a:chExt cx="7514242" cy="2388928"/>
            </a:xfrm>
          </p:grpSpPr>
          <p:grpSp>
            <p:nvGrpSpPr>
              <p:cNvPr id="25" name="群組 24">
                <a:extLst>
                  <a:ext uri="{FF2B5EF4-FFF2-40B4-BE49-F238E27FC236}">
                    <a16:creationId xmlns:a16="http://schemas.microsoft.com/office/drawing/2014/main" id="{BAB211F2-6FDB-4884-8CF1-7B8EC4312D1B}"/>
                  </a:ext>
                </a:extLst>
              </p:cNvPr>
              <p:cNvGrpSpPr/>
              <p:nvPr/>
            </p:nvGrpSpPr>
            <p:grpSpPr>
              <a:xfrm>
                <a:off x="2338879" y="2277979"/>
                <a:ext cx="7514242" cy="2388928"/>
                <a:chOff x="1330224" y="2320906"/>
                <a:chExt cx="7514242" cy="2388928"/>
              </a:xfrm>
            </p:grpSpPr>
            <p:pic>
              <p:nvPicPr>
                <p:cNvPr id="27" name="Picture 2" descr="Raspberry Clipart Svg - Raspberry Pi Icon Png , Free Transparent ...">
                  <a:extLst>
                    <a:ext uri="{FF2B5EF4-FFF2-40B4-BE49-F238E27FC236}">
                      <a16:creationId xmlns:a16="http://schemas.microsoft.com/office/drawing/2014/main" id="{C09EB8AD-396E-4B1E-BE34-B9D5724F59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709" y="2928089"/>
                  <a:ext cx="1822196" cy="12122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ecurity camera icon - Fora.educateidaho.org">
                  <a:extLst>
                    <a:ext uri="{FF2B5EF4-FFF2-40B4-BE49-F238E27FC236}">
                      <a16:creationId xmlns:a16="http://schemas.microsoft.com/office/drawing/2014/main" id="{4501ACCE-1175-448C-85E7-81F60A9535F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586" b="79798" l="2756" r="92913">
                              <a14:foregroundMark x1="46850" y1="46465" x2="82677" y2="59091"/>
                              <a14:foregroundMark x1="82677" y1="59091" x2="83858" y2="59091"/>
                              <a14:foregroundMark x1="93307" y1="47475" x2="85433" y2="48485"/>
                              <a14:foregroundMark x1="2756" y1="55556" x2="2756" y2="59091"/>
                              <a14:foregroundMark x1="23228" y1="63131" x2="18504" y2="63131"/>
                            </a14:backgroundRemoval>
                          </a14:imgEffect>
                        </a14:imgLayer>
                      </a14:imgProps>
                    </a:ext>
                    <a:ext uri="{28A0092B-C50C-407E-A947-70E740481C1C}">
                      <a14:useLocalDpi xmlns:a14="http://schemas.microsoft.com/office/drawing/2010/main" val="0"/>
                    </a:ext>
                  </a:extLst>
                </a:blip>
                <a:srcRect r="4216" b="11269"/>
                <a:stretch/>
              </p:blipFill>
              <p:spPr bwMode="auto">
                <a:xfrm>
                  <a:off x="7604160" y="2320906"/>
                  <a:ext cx="1240306" cy="8956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Desktop computer icon computer - Transparent PNG &amp; SVG vector file">
                  <a:extLst>
                    <a:ext uri="{FF2B5EF4-FFF2-40B4-BE49-F238E27FC236}">
                      <a16:creationId xmlns:a16="http://schemas.microsoft.com/office/drawing/2014/main" id="{D9828C33-19C7-45F8-BBC8-C1DE8FE0E0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0224" y="2871462"/>
                  <a:ext cx="1325526" cy="132552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a:extLst>
                    <a:ext uri="{FF2B5EF4-FFF2-40B4-BE49-F238E27FC236}">
                      <a16:creationId xmlns:a16="http://schemas.microsoft.com/office/drawing/2014/main" id="{0F81D77B-E459-45AB-AF83-B4D32EA6C458}"/>
                    </a:ext>
                  </a:extLst>
                </p:cNvPr>
                <p:cNvSpPr/>
                <p:nvPr/>
              </p:nvSpPr>
              <p:spPr>
                <a:xfrm>
                  <a:off x="5960574" y="4253615"/>
                  <a:ext cx="1611736" cy="456219"/>
                </a:xfrm>
                <a:prstGeom prst="rect">
                  <a:avLst/>
                </a:prstGeom>
              </p:spPr>
              <p:txBody>
                <a:bodyPr wrap="none">
                  <a:spAutoFit/>
                </a:bodyPr>
                <a:lstStyle/>
                <a:p>
                  <a:r>
                    <a:rPr lang="en-US" altLang="zh-TW" i="1" dirty="0">
                      <a:latin typeface="proxima-nova"/>
                    </a:rPr>
                    <a:t>raspberry pi</a:t>
                  </a:r>
                  <a:endParaRPr lang="zh-TW" altLang="en-US" dirty="0"/>
                </a:p>
              </p:txBody>
            </p:sp>
            <p:cxnSp>
              <p:nvCxnSpPr>
                <p:cNvPr id="31" name="直線接點 30">
                  <a:extLst>
                    <a:ext uri="{FF2B5EF4-FFF2-40B4-BE49-F238E27FC236}">
                      <a16:creationId xmlns:a16="http://schemas.microsoft.com/office/drawing/2014/main" id="{604A2F27-A76A-414F-9ADB-E2CA9F63CD1D}"/>
                    </a:ext>
                  </a:extLst>
                </p:cNvPr>
                <p:cNvCxnSpPr>
                  <a:stCxn id="29" idx="3"/>
                  <a:endCxn id="27" idx="1"/>
                </p:cNvCxnSpPr>
                <p:nvPr/>
              </p:nvCxnSpPr>
              <p:spPr>
                <a:xfrm>
                  <a:off x="2655750" y="3534225"/>
                  <a:ext cx="2959959" cy="0"/>
                </a:xfrm>
                <a:prstGeom prst="line">
                  <a:avLst/>
                </a:prstGeom>
                <a:ln w="57150">
                  <a:solidFill>
                    <a:srgbClr val="FFA000"/>
                  </a:solidFill>
                  <a:prstDash val="dash"/>
                </a:ln>
              </p:spPr>
              <p:style>
                <a:lnRef idx="1">
                  <a:schemeClr val="accent1"/>
                </a:lnRef>
                <a:fillRef idx="0">
                  <a:schemeClr val="accent1"/>
                </a:fillRef>
                <a:effectRef idx="0">
                  <a:schemeClr val="accent1"/>
                </a:effectRef>
                <a:fontRef idx="minor">
                  <a:schemeClr val="tx1"/>
                </a:fontRef>
              </p:style>
            </p:cxnSp>
          </p:grpSp>
          <p:sp>
            <p:nvSpPr>
              <p:cNvPr id="26" name="矩形 25">
                <a:extLst>
                  <a:ext uri="{FF2B5EF4-FFF2-40B4-BE49-F238E27FC236}">
                    <a16:creationId xmlns:a16="http://schemas.microsoft.com/office/drawing/2014/main" id="{4595DFDE-3ECC-416F-BBB5-1594C5D8A290}"/>
                  </a:ext>
                </a:extLst>
              </p:cNvPr>
              <p:cNvSpPr/>
              <p:nvPr/>
            </p:nvSpPr>
            <p:spPr>
              <a:xfrm>
                <a:off x="2349251" y="4154061"/>
                <a:ext cx="1367547" cy="456219"/>
              </a:xfrm>
              <a:prstGeom prst="rect">
                <a:avLst/>
              </a:prstGeom>
            </p:spPr>
            <p:txBody>
              <a:bodyPr wrap="none">
                <a:spAutoFit/>
              </a:bodyPr>
              <a:lstStyle/>
              <a:p>
                <a:r>
                  <a:rPr lang="en-US" altLang="zh-TW" i="1" dirty="0">
                    <a:latin typeface="proxima-nova"/>
                  </a:rPr>
                  <a:t>Computer</a:t>
                </a:r>
                <a:endParaRPr lang="zh-TW" altLang="en-US" dirty="0"/>
              </a:p>
            </p:txBody>
          </p:sp>
        </p:grpSp>
        <p:sp>
          <p:nvSpPr>
            <p:cNvPr id="12" name="矩形 11">
              <a:extLst>
                <a:ext uri="{FF2B5EF4-FFF2-40B4-BE49-F238E27FC236}">
                  <a16:creationId xmlns:a16="http://schemas.microsoft.com/office/drawing/2014/main" id="{33BC1DEA-CB4F-4D99-9426-0748502F54AF}"/>
                </a:ext>
              </a:extLst>
            </p:cNvPr>
            <p:cNvSpPr/>
            <p:nvPr/>
          </p:nvSpPr>
          <p:spPr>
            <a:xfrm>
              <a:off x="7578342" y="3374783"/>
              <a:ext cx="1628210" cy="456219"/>
            </a:xfrm>
            <a:prstGeom prst="rect">
              <a:avLst/>
            </a:prstGeom>
          </p:spPr>
          <p:txBody>
            <a:bodyPr wrap="none">
              <a:spAutoFit/>
            </a:bodyPr>
            <a:lstStyle/>
            <a:p>
              <a:r>
                <a:rPr lang="en-US" altLang="zh-TW" i="1" dirty="0">
                  <a:latin typeface="proxima-nova"/>
                </a:rPr>
                <a:t>USB camera</a:t>
              </a:r>
              <a:endParaRPr lang="zh-TW" altLang="en-US" dirty="0"/>
            </a:p>
          </p:txBody>
        </p:sp>
        <p:sp>
          <p:nvSpPr>
            <p:cNvPr id="13" name="矩形 12">
              <a:extLst>
                <a:ext uri="{FF2B5EF4-FFF2-40B4-BE49-F238E27FC236}">
                  <a16:creationId xmlns:a16="http://schemas.microsoft.com/office/drawing/2014/main" id="{CFCED792-EA32-4441-8241-A71A60AA3296}"/>
                </a:ext>
              </a:extLst>
            </p:cNvPr>
            <p:cNvSpPr/>
            <p:nvPr/>
          </p:nvSpPr>
          <p:spPr>
            <a:xfrm>
              <a:off x="3175644" y="3105165"/>
              <a:ext cx="2138921" cy="456219"/>
            </a:xfrm>
            <a:prstGeom prst="rect">
              <a:avLst/>
            </a:prstGeom>
          </p:spPr>
          <p:txBody>
            <a:bodyPr wrap="none">
              <a:spAutoFit/>
            </a:bodyPr>
            <a:lstStyle/>
            <a:p>
              <a:r>
                <a:rPr lang="en-US" altLang="zh-TW" i="1" dirty="0">
                  <a:latin typeface="proxima-nova"/>
                </a:rPr>
                <a:t>Video Streaming</a:t>
              </a:r>
              <a:endParaRPr lang="zh-TW" altLang="en-US" dirty="0"/>
            </a:p>
          </p:txBody>
        </p:sp>
        <p:pic>
          <p:nvPicPr>
            <p:cNvPr id="14" name="Picture 16" descr="Open door entrance | Free Icon">
              <a:extLst>
                <a:ext uri="{FF2B5EF4-FFF2-40B4-BE49-F238E27FC236}">
                  <a16:creationId xmlns:a16="http://schemas.microsoft.com/office/drawing/2014/main" id="{87DEECDF-81E9-4A12-9C35-07C7208CA27C}"/>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4366" y="3589107"/>
              <a:ext cx="1333107" cy="1333107"/>
            </a:xfrm>
            <a:prstGeom prst="rect">
              <a:avLst/>
            </a:prstGeom>
            <a:noFill/>
            <a:extLst>
              <a:ext uri="{909E8E84-426E-40DD-AFC4-6F175D3DCCD1}">
                <a14:hiddenFill xmlns:a14="http://schemas.microsoft.com/office/drawing/2010/main">
                  <a:solidFill>
                    <a:srgbClr val="FFFFFF"/>
                  </a:solidFill>
                </a14:hiddenFill>
              </a:ext>
            </a:extLst>
          </p:spPr>
        </p:pic>
        <p:sp>
          <p:nvSpPr>
            <p:cNvPr id="15" name="箭號: 向下 14">
              <a:extLst>
                <a:ext uri="{FF2B5EF4-FFF2-40B4-BE49-F238E27FC236}">
                  <a16:creationId xmlns:a16="http://schemas.microsoft.com/office/drawing/2014/main" id="{A5C35BD2-C609-4966-9C8D-BB1E4E58445C}"/>
                </a:ext>
              </a:extLst>
            </p:cNvPr>
            <p:cNvSpPr/>
            <p:nvPr/>
          </p:nvSpPr>
          <p:spPr>
            <a:xfrm>
              <a:off x="9634194"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箭號: 向下 15">
              <a:extLst>
                <a:ext uri="{FF2B5EF4-FFF2-40B4-BE49-F238E27FC236}">
                  <a16:creationId xmlns:a16="http://schemas.microsoft.com/office/drawing/2014/main" id="{43CA53DC-C97D-4378-8BAE-FD093FD0F89B}"/>
                </a:ext>
              </a:extLst>
            </p:cNvPr>
            <p:cNvSpPr/>
            <p:nvPr/>
          </p:nvSpPr>
          <p:spPr>
            <a:xfrm rot="10800000">
              <a:off x="10063003" y="4922214"/>
              <a:ext cx="197963" cy="5170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17" name="Picture 8" descr="Character, figure, man, person icon">
              <a:extLst>
                <a:ext uri="{FF2B5EF4-FFF2-40B4-BE49-F238E27FC236}">
                  <a16:creationId xmlns:a16="http://schemas.microsoft.com/office/drawing/2014/main" id="{8C0F3F4D-71DB-425E-869E-5F2D3C9352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32866" y="5180740"/>
              <a:ext cx="1076106" cy="10761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eb Browser Icon of Glyph style - Available in SVG, PNG, EPS, AI ...">
              <a:extLst>
                <a:ext uri="{FF2B5EF4-FFF2-40B4-BE49-F238E27FC236}">
                  <a16:creationId xmlns:a16="http://schemas.microsoft.com/office/drawing/2014/main" id="{99900E54-5030-4506-B02F-85D98CB32A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2606" y="5257078"/>
              <a:ext cx="907237" cy="907237"/>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B5FE12BA-F084-4AB2-99C8-62C521922AB5}"/>
                </a:ext>
              </a:extLst>
            </p:cNvPr>
            <p:cNvSpPr/>
            <p:nvPr/>
          </p:nvSpPr>
          <p:spPr>
            <a:xfrm>
              <a:off x="1276755" y="6188485"/>
              <a:ext cx="1755808" cy="456219"/>
            </a:xfrm>
            <a:prstGeom prst="rect">
              <a:avLst/>
            </a:prstGeom>
          </p:spPr>
          <p:txBody>
            <a:bodyPr wrap="none">
              <a:spAutoFit/>
            </a:bodyPr>
            <a:lstStyle/>
            <a:p>
              <a:r>
                <a:rPr lang="en-US" altLang="zh-TW" i="1" dirty="0">
                  <a:latin typeface="proxima-nova"/>
                </a:rPr>
                <a:t>Web browser</a:t>
              </a:r>
              <a:endParaRPr lang="zh-TW" altLang="en-US" dirty="0"/>
            </a:p>
          </p:txBody>
        </p:sp>
        <p:pic>
          <p:nvPicPr>
            <p:cNvPr id="20" name="Picture 2" descr="Server, server icon, server line icon icon">
              <a:extLst>
                <a:ext uri="{FF2B5EF4-FFF2-40B4-BE49-F238E27FC236}">
                  <a16:creationId xmlns:a16="http://schemas.microsoft.com/office/drawing/2014/main" id="{971D5386-3162-46CB-A822-17A7B74E81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2635" y="5117807"/>
              <a:ext cx="1185780" cy="1185780"/>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898C5E92-AF9E-40FC-A230-81BE171F1C40}"/>
                </a:ext>
              </a:extLst>
            </p:cNvPr>
            <p:cNvSpPr/>
            <p:nvPr/>
          </p:nvSpPr>
          <p:spPr>
            <a:xfrm>
              <a:off x="3466799" y="6294103"/>
              <a:ext cx="935644" cy="456219"/>
            </a:xfrm>
            <a:prstGeom prst="rect">
              <a:avLst/>
            </a:prstGeom>
          </p:spPr>
          <p:txBody>
            <a:bodyPr wrap="none">
              <a:spAutoFit/>
            </a:bodyPr>
            <a:lstStyle/>
            <a:p>
              <a:r>
                <a:rPr lang="en-US" altLang="zh-TW" i="1" dirty="0">
                  <a:latin typeface="proxima-nova"/>
                </a:rPr>
                <a:t>server</a:t>
              </a:r>
              <a:endParaRPr lang="zh-TW" altLang="en-US" dirty="0"/>
            </a:p>
          </p:txBody>
        </p:sp>
        <p:cxnSp>
          <p:nvCxnSpPr>
            <p:cNvPr id="22" name="直線單箭頭接點 21">
              <a:extLst>
                <a:ext uri="{FF2B5EF4-FFF2-40B4-BE49-F238E27FC236}">
                  <a16:creationId xmlns:a16="http://schemas.microsoft.com/office/drawing/2014/main" id="{A7D3F6B4-8611-4BF4-8157-0CFFD5E1E0CD}"/>
                </a:ext>
              </a:extLst>
            </p:cNvPr>
            <p:cNvCxnSpPr>
              <a:stCxn id="29" idx="3"/>
              <a:endCxn id="20" idx="0"/>
            </p:cNvCxnSpPr>
            <p:nvPr/>
          </p:nvCxnSpPr>
          <p:spPr>
            <a:xfrm>
              <a:off x="2629932" y="3592898"/>
              <a:ext cx="1215593" cy="1524909"/>
            </a:xfrm>
            <a:prstGeom prst="straightConnector1">
              <a:avLst/>
            </a:prstGeom>
            <a:ln w="57150">
              <a:solidFill>
                <a:srgbClr val="FFA000"/>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ABD04868-789E-4D59-A256-B815DC4F5992}"/>
                </a:ext>
              </a:extLst>
            </p:cNvPr>
            <p:cNvSpPr/>
            <p:nvPr/>
          </p:nvSpPr>
          <p:spPr>
            <a:xfrm>
              <a:off x="3439487" y="4312288"/>
              <a:ext cx="2562269" cy="456219"/>
            </a:xfrm>
            <a:prstGeom prst="rect">
              <a:avLst/>
            </a:prstGeom>
          </p:spPr>
          <p:txBody>
            <a:bodyPr wrap="none">
              <a:spAutoFit/>
            </a:bodyPr>
            <a:lstStyle/>
            <a:p>
              <a:r>
                <a:rPr lang="en-US" altLang="zh-TW" i="1" dirty="0">
                  <a:latin typeface="proxima-nova"/>
                </a:rPr>
                <a:t>Passing count </a:t>
              </a:r>
              <a:r>
                <a:rPr lang="en-US" altLang="zh-TW" i="1" dirty="0" err="1">
                  <a:latin typeface="proxima-nova"/>
                </a:rPr>
                <a:t>parm</a:t>
              </a:r>
              <a:r>
                <a:rPr lang="en-US" altLang="zh-TW" i="1" dirty="0">
                  <a:latin typeface="proxima-nova"/>
                </a:rPr>
                <a:t>.</a:t>
              </a:r>
              <a:endParaRPr lang="zh-TW" altLang="en-US" dirty="0"/>
            </a:p>
          </p:txBody>
        </p:sp>
        <p:cxnSp>
          <p:nvCxnSpPr>
            <p:cNvPr id="24" name="直線接點 23">
              <a:extLst>
                <a:ext uri="{FF2B5EF4-FFF2-40B4-BE49-F238E27FC236}">
                  <a16:creationId xmlns:a16="http://schemas.microsoft.com/office/drawing/2014/main" id="{1B830163-51E6-432C-A8C9-3875DE1984C3}"/>
                </a:ext>
              </a:extLst>
            </p:cNvPr>
            <p:cNvCxnSpPr>
              <a:cxnSpLocks/>
              <a:stCxn id="18" idx="3"/>
            </p:cNvCxnSpPr>
            <p:nvPr/>
          </p:nvCxnSpPr>
          <p:spPr>
            <a:xfrm>
              <a:off x="2359843" y="5710697"/>
              <a:ext cx="1079644" cy="0"/>
            </a:xfrm>
            <a:prstGeom prst="line">
              <a:avLst/>
            </a:prstGeom>
            <a:ln w="28575"/>
          </p:spPr>
          <p:style>
            <a:lnRef idx="1">
              <a:schemeClr val="accent2"/>
            </a:lnRef>
            <a:fillRef idx="0">
              <a:schemeClr val="accent2"/>
            </a:fillRef>
            <a:effectRef idx="0">
              <a:schemeClr val="accent2"/>
            </a:effectRef>
            <a:fontRef idx="minor">
              <a:schemeClr val="tx1"/>
            </a:fontRef>
          </p:style>
        </p:cxnSp>
      </p:grpSp>
      <p:sp>
        <p:nvSpPr>
          <p:cNvPr id="32" name="矩形 31">
            <a:extLst>
              <a:ext uri="{FF2B5EF4-FFF2-40B4-BE49-F238E27FC236}">
                <a16:creationId xmlns:a16="http://schemas.microsoft.com/office/drawing/2014/main" id="{4DAC307C-4BD6-4CA0-97A9-C68B70A1F0D8}"/>
              </a:ext>
            </a:extLst>
          </p:cNvPr>
          <p:cNvSpPr/>
          <p:nvPr/>
        </p:nvSpPr>
        <p:spPr>
          <a:xfrm>
            <a:off x="432492" y="2621620"/>
            <a:ext cx="1421415" cy="1687382"/>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47D2F1A-314B-4F1D-A5B0-BBE8541D6FC8}"/>
              </a:ext>
            </a:extLst>
          </p:cNvPr>
          <p:cNvSpPr/>
          <p:nvPr/>
        </p:nvSpPr>
        <p:spPr>
          <a:xfrm>
            <a:off x="256034" y="2068045"/>
            <a:ext cx="1871025" cy="458074"/>
          </a:xfrm>
          <a:prstGeom prst="rect">
            <a:avLst/>
          </a:prstGeom>
        </p:spPr>
        <p:txBody>
          <a:bodyPr wrap="none">
            <a:spAutoFit/>
          </a:bodyPr>
          <a:lstStyle/>
          <a:p>
            <a:pPr algn="just">
              <a:lnSpc>
                <a:spcPct val="150000"/>
              </a:lnSpc>
            </a:pPr>
            <a:r>
              <a:rPr lang="en-US" altLang="zh-TW" dirty="0">
                <a:latin typeface="Times New Roman" panose="02020603050405020304" pitchFamily="18" charset="0"/>
                <a:ea typeface="微軟正黑體" panose="020B0604030504040204" pitchFamily="34" charset="-120"/>
              </a:rPr>
              <a:t>Image recognition</a:t>
            </a:r>
          </a:p>
        </p:txBody>
      </p:sp>
    </p:spTree>
    <p:extLst>
      <p:ext uri="{BB962C8B-B14F-4D97-AF65-F5344CB8AC3E}">
        <p14:creationId xmlns:p14="http://schemas.microsoft.com/office/powerpoint/2010/main" val="24197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179512" y="711991"/>
            <a:ext cx="11446687" cy="769441"/>
          </a:xfrm>
          <a:prstGeom prst="rect">
            <a:avLst/>
          </a:prstGeom>
          <a:noFill/>
        </p:spPr>
        <p:txBody>
          <a:bodyPr wrap="square" rtlCol="0">
            <a:spAutoFit/>
            <a:scene3d>
              <a:camera prst="orthographicFront">
                <a:rot lat="0" lon="0" rev="0"/>
              </a:camera>
              <a:lightRig rig="threePt" dir="t"/>
            </a:scene3d>
          </a:bodyPr>
          <a:lstStyle/>
          <a:p>
            <a:r>
              <a:rPr lang="en-US" altLang="zh-TW" sz="4400" dirty="0">
                <a:latin typeface="+mj-lt"/>
                <a:ea typeface="+mj-ea"/>
                <a:cs typeface="+mj-cs"/>
              </a:rPr>
              <a:t>Object detection vs. Object tracking</a:t>
            </a:r>
          </a:p>
        </p:txBody>
      </p:sp>
      <p:sp>
        <p:nvSpPr>
          <p:cNvPr id="2" name="e7d195523061f1c0"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hidden="1"/>
          <p:cNvSpPr txBox="1"/>
          <p:nvPr/>
        </p:nvSpPr>
        <p:spPr>
          <a:xfrm>
            <a:off x="-266700" y="2209800"/>
            <a:ext cx="330347" cy="762000"/>
          </a:xfrm>
          <a:prstGeom prst="rect">
            <a:avLst/>
          </a:prstGeom>
          <a:noFill/>
        </p:spPr>
        <p:txBody>
          <a:bodyPr vert="wordArtVert" rtlCol="0">
            <a:spAutoFit/>
          </a:bodyPr>
          <a:lstStyle/>
          <a:p>
            <a:r>
              <a:rPr lang="en-US" altLang="zh-CN" sz="100"/>
              <a:t>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a:t>
            </a:r>
            <a:endParaRPr lang="zh-CN" altLang="en-US" sz="100"/>
          </a:p>
        </p:txBody>
      </p:sp>
      <p:sp>
        <p:nvSpPr>
          <p:cNvPr id="10" name="矩形 9">
            <a:extLst>
              <a:ext uri="{FF2B5EF4-FFF2-40B4-BE49-F238E27FC236}">
                <a16:creationId xmlns:a16="http://schemas.microsoft.com/office/drawing/2014/main" id="{410ADB31-425C-457C-9D62-3AD4BB2000A4}"/>
              </a:ext>
            </a:extLst>
          </p:cNvPr>
          <p:cNvSpPr/>
          <p:nvPr/>
        </p:nvSpPr>
        <p:spPr>
          <a:xfrm>
            <a:off x="582386" y="1828681"/>
            <a:ext cx="7723414" cy="1200329"/>
          </a:xfrm>
          <a:prstGeom prst="rect">
            <a:avLst/>
          </a:prstGeom>
        </p:spPr>
        <p:txBody>
          <a:bodyPr wrap="square">
            <a:spAutoFit/>
          </a:bodyPr>
          <a:lstStyle/>
          <a:p>
            <a:r>
              <a:rPr lang="en-US" altLang="zh-TW" b="1" dirty="0"/>
              <a:t>Object detection:</a:t>
            </a:r>
            <a:r>
              <a:rPr lang="en-US" altLang="zh-TW" dirty="0"/>
              <a:t> </a:t>
            </a:r>
            <a:r>
              <a:rPr lang="en-US" altLang="zh-TW" sz="1350" dirty="0"/>
              <a:t> </a:t>
            </a:r>
            <a:r>
              <a:rPr lang="en-US" altLang="zh-TW" dirty="0"/>
              <a:t>Object detection is simply about identifying and locating all known objects in a scene.</a:t>
            </a:r>
          </a:p>
          <a:p>
            <a:r>
              <a:rPr lang="en-US" altLang="zh-TW" b="1" dirty="0"/>
              <a:t>Object tracking</a:t>
            </a:r>
            <a:r>
              <a:rPr lang="en-US" altLang="zh-TW" dirty="0"/>
              <a:t>:</a:t>
            </a:r>
            <a:r>
              <a:rPr lang="en-US" altLang="zh-TW" b="1" dirty="0"/>
              <a:t> </a:t>
            </a:r>
            <a:r>
              <a:rPr lang="en-US" altLang="zh-TW" dirty="0"/>
              <a:t>  Object tracking is about locking onto a particular moving object(s) in real-time.</a:t>
            </a:r>
          </a:p>
        </p:txBody>
      </p:sp>
      <p:pic>
        <p:nvPicPr>
          <p:cNvPr id="3" name="圖片 2">
            <a:extLst>
              <a:ext uri="{FF2B5EF4-FFF2-40B4-BE49-F238E27FC236}">
                <a16:creationId xmlns:a16="http://schemas.microsoft.com/office/drawing/2014/main" id="{7D33D1F9-BD34-41D9-8D87-8C85BCF1F5F6}"/>
              </a:ext>
            </a:extLst>
          </p:cNvPr>
          <p:cNvPicPr>
            <a:picLocks noChangeAspect="1"/>
          </p:cNvPicPr>
          <p:nvPr/>
        </p:nvPicPr>
        <p:blipFill>
          <a:blip r:embed="rId3"/>
          <a:stretch>
            <a:fillRect/>
          </a:stretch>
        </p:blipFill>
        <p:spPr>
          <a:xfrm>
            <a:off x="971600" y="3429000"/>
            <a:ext cx="6818063" cy="2656760"/>
          </a:xfrm>
          <a:prstGeom prst="rect">
            <a:avLst/>
          </a:prstGeom>
        </p:spPr>
      </p:pic>
    </p:spTree>
    <p:extLst>
      <p:ext uri="{BB962C8B-B14F-4D97-AF65-F5344CB8AC3E}">
        <p14:creationId xmlns:p14="http://schemas.microsoft.com/office/powerpoint/2010/main" val="2139514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佈景主題1">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18144</TotalTime>
  <Words>1189</Words>
  <Application>Microsoft Office PowerPoint</Application>
  <PresentationFormat>如螢幕大小 (4:3)</PresentationFormat>
  <Paragraphs>209</Paragraphs>
  <Slides>31</Slides>
  <Notes>25</Notes>
  <HiddenSlides>0</HiddenSlides>
  <MMClips>2</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31</vt:i4>
      </vt:variant>
    </vt:vector>
  </HeadingPairs>
  <TitlesOfParts>
    <vt:vector size="42" baseType="lpstr">
      <vt:lpstr>Open Sans</vt:lpstr>
      <vt:lpstr>proxima-nova</vt:lpstr>
      <vt:lpstr>宋体</vt:lpstr>
      <vt:lpstr>微軟正黑體</vt:lpstr>
      <vt:lpstr>新細明體</vt:lpstr>
      <vt:lpstr>Arial</vt:lpstr>
      <vt:lpstr>Calibri</vt:lpstr>
      <vt:lpstr>Calibri Light</vt:lpstr>
      <vt:lpstr>Times New Roman</vt:lpstr>
      <vt:lpstr>Wingdings</vt:lpstr>
      <vt:lpstr>佈景主題1</vt:lpstr>
      <vt:lpstr>Intelligent People Counting System</vt:lpstr>
      <vt:lpstr>PowerPoint 簡報</vt:lpstr>
      <vt:lpstr>PowerPoint 簡報</vt:lpstr>
      <vt:lpstr> Introduction</vt:lpstr>
      <vt:lpstr> Introduction</vt:lpstr>
      <vt:lpstr>PowerPoint 簡報</vt:lpstr>
      <vt:lpstr>Development tools</vt:lpstr>
      <vt:lpstr> System Architecture</vt:lpstr>
      <vt:lpstr>PowerPoint 簡報</vt:lpstr>
      <vt:lpstr>PowerPoint 簡報</vt:lpstr>
      <vt:lpstr>PowerPoint 簡報</vt:lpstr>
      <vt:lpstr>PowerPoint 簡報</vt:lpstr>
      <vt:lpstr>PowerPoint 簡報</vt:lpstr>
      <vt:lpstr>PowerPoint 簡報</vt:lpstr>
      <vt:lpstr>PowerPoint 簡報</vt:lpstr>
      <vt:lpstr>PowerPoint 簡報</vt:lpstr>
      <vt:lpstr> System Architecture</vt:lpstr>
      <vt:lpstr>PowerPoint 簡報</vt:lpstr>
      <vt:lpstr>PowerPoint 簡報</vt:lpstr>
      <vt:lpstr> System Architecture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Conclusion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陳子齊</dc:creator>
  <cp:lastModifiedBy>TzuChi Chen</cp:lastModifiedBy>
  <cp:revision>638</cp:revision>
  <dcterms:created xsi:type="dcterms:W3CDTF">2016-08-12T12:29:34Z</dcterms:created>
  <dcterms:modified xsi:type="dcterms:W3CDTF">2020-07-13T13:48:23Z</dcterms:modified>
</cp:coreProperties>
</file>